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83" r:id="rId24"/>
    <p:sldId id="285" r:id="rId25"/>
    <p:sldId id="287" r:id="rId26"/>
    <p:sldId id="280" r:id="rId27"/>
    <p:sldId id="286" r:id="rId28"/>
    <p:sldId id="288" r:id="rId29"/>
    <p:sldId id="290" r:id="rId30"/>
    <p:sldId id="289" r:id="rId31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94718"/>
  </p:normalViewPr>
  <p:slideViewPr>
    <p:cSldViewPr snapToGrid="0">
      <p:cViewPr varScale="1">
        <p:scale>
          <a:sx n="87" d="100"/>
          <a:sy n="87" d="100"/>
        </p:scale>
        <p:origin x="184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5552988" name="Espace réservé d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49443315" name="Espace réservé pour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fr-FR"/>
              <a:t>21/05/2026</a:t>
            </a:fld>
            <a:endParaRPr lang="fr-FR"/>
          </a:p>
        </p:txBody>
      </p:sp>
      <p:sp>
        <p:nvSpPr>
          <p:cNvPr id="1696203949" name="Espace réservé pour l'image de la diapositiv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1672956109" name="Remarques Espace réservé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5533188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88869183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907780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369181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997411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70502B-1371-90A0-BCCB-EA103AFF9940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825695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3108600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25171055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7F9F085-AA0E-4FEC-B8C5-8C8D7F129B48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50404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563868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17244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394017-E3D5-A05E-94BA-FD0652654765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438101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6413389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9648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BF30223-CFD5-3FCE-D151-5EDDF6D5F1D1}" type="slidenum">
              <a:rPr lang="de-DE"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84980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7317481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02169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BDFF8FF-3F51-4F4C-4867-C4BBA0E1C8D5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294882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5505993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5098383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D7FA71-B2B0-33D4-9F15-CE4CA6F17436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77002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935103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95543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0AD2DB-8E4E-412F-E17C-C138D40E85CF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2943510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94592342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875002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D5D1087-7AD6-1B3B-4912-163C3083EEE9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016596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82927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42717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689CAB-8B56-E6EF-B8BD-FB44CB55853F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233519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76093027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0942934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D5D1087-7AD6-1B3B-4912-163C3083EEE9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54492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231639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4349397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428574B-A6D7-C55D-759D-106B6E1F9B28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26265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085518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19151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0AD2DB-8E4E-412F-E17C-C138D40E85CF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275606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3082779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444728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D5D1087-7AD6-1B3B-4912-163C3083EEE9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21648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587147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48255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3BB020-3520-E17C-2C7A-D86D90E40C39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567457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416279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–"/>
              <a:defRPr/>
            </a:pPr>
            <a:endParaRPr/>
          </a:p>
        </p:txBody>
      </p:sp>
      <p:sp>
        <p:nvSpPr>
          <p:cNvPr id="7325738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A67A82-B8E4-1528-9E95-D4809B3D6EA6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71772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433424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379166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321203-D001-BB22-576F-696BDBE1D4A9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471606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17545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79987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28B0988-57D8-B407-5BC4-BF6D9EE0D03A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1069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719731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5091337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C4B318-E5C9-D411-8EA3-52EE27FC0594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361611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81855489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4626365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9337F2B-E846-87A3-BF29-1ECC6DB4E6F9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08885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9585055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96918336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3DC1F5-B7D5-50DA-61A0-4F845377537B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726613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187390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47785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57FE4B-6502-34FB-D9D0-C804AFDF239A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28309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43832322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Est-ce que cette slide est au bon endroit ? </a:t>
            </a:r>
          </a:p>
          <a:p>
            <a:pPr>
              <a:defRPr/>
            </a:pPr>
            <a:endParaRPr/>
          </a:p>
        </p:txBody>
      </p:sp>
      <p:sp>
        <p:nvSpPr>
          <p:cNvPr id="4399790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224DB59-16BB-3E14-D7DD-BCB01CBBBF0B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122069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7787742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644565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DF09E5B-1A22-AA17-4F1F-0976B7C4AF82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69369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29482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858475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FD0C7A-C344-3128-B33C-DA568C2AB6D3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45630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305594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427347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B5D461-7EC0-52D1-3B2E-D3F2270AEF41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9431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fld id="{85056CDC-E1F5-4B22-A1F1-B1CFB207C760}" type="slidenum">
              <a:rPr lang="fr-FR"/>
              <a:t>5</a:t>
            </a:fld>
            <a:endParaRPr lang="fr-FR"/>
          </a:p>
        </p:txBody>
      </p:sp>
      <p:sp>
        <p:nvSpPr>
          <p:cNvPr id="1788635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ln/>
        </p:spPr>
      </p:sp>
      <p:sp>
        <p:nvSpPr>
          <p:cNvPr id="1979783830" name="Rectangle 3"/>
          <p:cNvSpPr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279652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3005177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83829251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9225DE46-D8E9-678F-3FDA-61C663702076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023611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48413017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46605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C3F370F3-11EB-9432-2C5C-C9F4296DD52A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132770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26979046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120145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EEA2FA13-910E-7E3E-2B75-62188DABB185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826420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580436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15162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78A799-941B-30C9-5C62-61642419BFD6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937866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80823752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57740058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15698523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2481560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76389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69647234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777862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192635970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1148695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5860836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48166676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2002526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23868892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8503732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8162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87423091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55651110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79544044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4430571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2260519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48720943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3726104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207201202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6106713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461196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3124185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6425623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4356901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164476004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76024143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4656771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593653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8743643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0574684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7094335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53567762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1736016887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5716497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732666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66071452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235763731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29462438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8824074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322883387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0554236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105231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0814329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0942330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36093567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2122694058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6733654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5527605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79696299" name="Espace réservé pour une image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Click icon to add picture</a:t>
            </a:r>
            <a:endParaRPr/>
          </a:p>
        </p:txBody>
      </p:sp>
      <p:sp>
        <p:nvSpPr>
          <p:cNvPr id="1132623411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1398049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1466661879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1771582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963023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4033968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43716990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fr-FR"/>
              <a:t>21/05/2026</a:t>
            </a:fld>
            <a:endParaRPr lang="fr-FR"/>
          </a:p>
        </p:txBody>
      </p:sp>
      <p:sp>
        <p:nvSpPr>
          <p:cNvPr id="562416934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5989260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19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calim-ge.ch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.darras@uniterre.ch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780592" name="Titre 1"/>
          <p:cNvSpPr>
            <a:spLocks noGrp="1"/>
          </p:cNvSpPr>
          <p:nvPr>
            <p:ph type="title"/>
          </p:nvPr>
        </p:nvSpPr>
        <p:spPr bwMode="auto">
          <a:xfrm>
            <a:off x="6361221" y="3193363"/>
            <a:ext cx="5358739" cy="1984012"/>
          </a:xfrm>
          <a:prstGeom prst="ellipse">
            <a:avLst/>
          </a:prstGeom>
          <a:solidFill>
            <a:srgbClr val="B33525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fr-CH" sz="30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Système agricole suisse &amp; combats d’Uniterre</a:t>
            </a:r>
            <a:endParaRPr sz="3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2086178" name="ZoneTexte 4"/>
          <p:cNvSpPr txBox="1"/>
          <p:nvPr/>
        </p:nvSpPr>
        <p:spPr bwMode="auto">
          <a:xfrm>
            <a:off x="7877451" y="5511221"/>
            <a:ext cx="232627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599"/>
              </a:spcAft>
              <a:defRPr/>
            </a:pPr>
            <a:r>
              <a:rPr lang="fr-FR" b="1"/>
              <a:t>Berthe Darras</a:t>
            </a:r>
            <a:endParaRPr/>
          </a:p>
          <a:p>
            <a:pPr algn="ctr">
              <a:spcAft>
                <a:spcPts val="599"/>
              </a:spcAft>
              <a:defRPr/>
            </a:pPr>
            <a:r>
              <a:rPr lang="fr-FR" b="1"/>
              <a:t>Secrétaire politique</a:t>
            </a:r>
            <a:endParaRPr b="1"/>
          </a:p>
        </p:txBody>
      </p:sp>
      <p:pic>
        <p:nvPicPr>
          <p:cNvPr id="634624061" name="Image 148048796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324483" y="162594"/>
            <a:ext cx="6083286" cy="2696923"/>
          </a:xfrm>
          <a:prstGeom prst="rect">
            <a:avLst/>
          </a:prstGeom>
        </p:spPr>
      </p:pic>
      <p:pic>
        <p:nvPicPr>
          <p:cNvPr id="1312803406" name="Image 2" descr="Une image contenant plein air, véhicule, ciel, bâtiment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72040" y="3193363"/>
            <a:ext cx="5014359" cy="3342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7540759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les acteurs</a:t>
            </a:r>
            <a:endParaRPr>
              <a:latin typeface="Arial"/>
              <a:cs typeface="Arial"/>
            </a:endParaRPr>
          </a:p>
        </p:txBody>
      </p:sp>
      <p:pic>
        <p:nvPicPr>
          <p:cNvPr id="289653208" name="Image 108673763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436709" y="4343581"/>
            <a:ext cx="1336759" cy="1336759"/>
          </a:xfrm>
          <a:prstGeom prst="rect">
            <a:avLst/>
          </a:prstGeom>
        </p:spPr>
      </p:pic>
      <p:pic>
        <p:nvPicPr>
          <p:cNvPr id="120343913" name="Image 73916447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406364" y="489273"/>
            <a:ext cx="1590048" cy="1590048"/>
          </a:xfrm>
          <a:prstGeom prst="rect">
            <a:avLst/>
          </a:prstGeom>
        </p:spPr>
      </p:pic>
      <p:pic>
        <p:nvPicPr>
          <p:cNvPr id="2080304369" name="Image 1834546353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327487" y="2240438"/>
            <a:ext cx="1449153" cy="671129"/>
          </a:xfrm>
          <a:prstGeom prst="rect">
            <a:avLst/>
          </a:prstGeom>
        </p:spPr>
      </p:pic>
      <p:pic>
        <p:nvPicPr>
          <p:cNvPr id="188553737" name="Image 525656828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477807" y="5638581"/>
            <a:ext cx="2508597" cy="936451"/>
          </a:xfrm>
          <a:prstGeom prst="rect">
            <a:avLst/>
          </a:prstGeom>
        </p:spPr>
      </p:pic>
      <p:pic>
        <p:nvPicPr>
          <p:cNvPr id="1929112008" name="Image 1083463336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477807" y="1431182"/>
            <a:ext cx="2242686" cy="940542"/>
          </a:xfrm>
          <a:prstGeom prst="rect">
            <a:avLst/>
          </a:prstGeom>
        </p:spPr>
      </p:pic>
      <p:pic>
        <p:nvPicPr>
          <p:cNvPr id="1743948913" name="Image 1123090068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10232705" y="605174"/>
            <a:ext cx="1296279" cy="1296279"/>
          </a:xfrm>
          <a:prstGeom prst="rect">
            <a:avLst/>
          </a:prstGeom>
        </p:spPr>
      </p:pic>
      <p:pic>
        <p:nvPicPr>
          <p:cNvPr id="1387379522" name="Image 1718370130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369277" y="4252897"/>
            <a:ext cx="1185529" cy="1185529"/>
          </a:xfrm>
          <a:prstGeom prst="rect">
            <a:avLst/>
          </a:prstGeom>
        </p:spPr>
      </p:pic>
      <p:pic>
        <p:nvPicPr>
          <p:cNvPr id="212184886" name="Image 477722604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4949481" y="5638581"/>
            <a:ext cx="4800600" cy="952498"/>
          </a:xfrm>
          <a:prstGeom prst="rect">
            <a:avLst/>
          </a:prstGeom>
        </p:spPr>
      </p:pic>
      <p:pic>
        <p:nvPicPr>
          <p:cNvPr id="826231564" name="Image 922097207"/>
          <p:cNvPicPr>
            <a:picLocks noChangeAspect="1"/>
          </p:cNvPicPr>
          <p:nvPr/>
        </p:nvPicPr>
        <p:blipFill rotWithShape="1">
          <a:blip r:embed="rId11"/>
          <a:srcRect l="17445" t="21025" r="14653" b="23214"/>
          <a:stretch/>
        </p:blipFill>
        <p:spPr bwMode="auto">
          <a:xfrm>
            <a:off x="369277" y="2554103"/>
            <a:ext cx="1831653" cy="1504147"/>
          </a:xfrm>
          <a:prstGeom prst="rect">
            <a:avLst/>
          </a:prstGeom>
        </p:spPr>
      </p:pic>
      <p:pic>
        <p:nvPicPr>
          <p:cNvPr id="1046065385" name="Image 375433252"/>
          <p:cNvPicPr>
            <a:picLocks noChangeAspect="1"/>
          </p:cNvPicPr>
          <p:nvPr/>
        </p:nvPicPr>
        <p:blipFill rotWithShape="1">
          <a:blip r:embed="rId12"/>
          <a:stretch/>
        </p:blipFill>
        <p:spPr bwMode="auto">
          <a:xfrm>
            <a:off x="6132455" y="277580"/>
            <a:ext cx="1603713" cy="1753629"/>
          </a:xfrm>
          <a:prstGeom prst="rect">
            <a:avLst/>
          </a:prstGeom>
        </p:spPr>
      </p:pic>
      <p:pic>
        <p:nvPicPr>
          <p:cNvPr id="2077870297" name="Image 889745502"/>
          <p:cNvPicPr>
            <a:picLocks noChangeAspect="1"/>
          </p:cNvPicPr>
          <p:nvPr/>
        </p:nvPicPr>
        <p:blipFill rotWithShape="1">
          <a:blip r:embed="rId13"/>
          <a:stretch/>
        </p:blipFill>
        <p:spPr bwMode="auto">
          <a:xfrm>
            <a:off x="9541967" y="3196453"/>
            <a:ext cx="2068231" cy="1605920"/>
          </a:xfrm>
          <a:prstGeom prst="rect">
            <a:avLst/>
          </a:prstGeom>
        </p:spPr>
      </p:pic>
      <p:pic>
        <p:nvPicPr>
          <p:cNvPr id="909751327" name="Image 573532251"/>
          <p:cNvPicPr>
            <a:picLocks noChangeAspect="1"/>
          </p:cNvPicPr>
          <p:nvPr/>
        </p:nvPicPr>
        <p:blipFill rotWithShape="1">
          <a:blip r:embed="rId14"/>
          <a:stretch/>
        </p:blipFill>
        <p:spPr bwMode="auto">
          <a:xfrm>
            <a:off x="9260696" y="5011961"/>
            <a:ext cx="2268288" cy="870325"/>
          </a:xfrm>
          <a:prstGeom prst="rect">
            <a:avLst/>
          </a:prstGeom>
        </p:spPr>
      </p:pic>
      <p:pic>
        <p:nvPicPr>
          <p:cNvPr id="339462841" name="Image 31483308"/>
          <p:cNvPicPr>
            <a:picLocks noChangeAspect="1"/>
          </p:cNvPicPr>
          <p:nvPr/>
        </p:nvPicPr>
        <p:blipFill rotWithShape="1">
          <a:blip r:embed="rId15"/>
          <a:srcRect t="40000" b="40000"/>
          <a:stretch/>
        </p:blipFill>
        <p:spPr bwMode="auto">
          <a:xfrm>
            <a:off x="2761124" y="1431182"/>
            <a:ext cx="3240701" cy="648139"/>
          </a:xfrm>
          <a:prstGeom prst="rect">
            <a:avLst/>
          </a:prstGeom>
        </p:spPr>
      </p:pic>
      <p:pic>
        <p:nvPicPr>
          <p:cNvPr id="460676832" name="Image 344625200"/>
          <p:cNvPicPr>
            <a:picLocks noChangeAspect="1"/>
          </p:cNvPicPr>
          <p:nvPr/>
        </p:nvPicPr>
        <p:blipFill rotWithShape="1">
          <a:blip r:embed="rId16"/>
          <a:stretch/>
        </p:blipFill>
        <p:spPr bwMode="auto">
          <a:xfrm>
            <a:off x="2344922" y="2576003"/>
            <a:ext cx="2943820" cy="1439772"/>
          </a:xfrm>
          <a:prstGeom prst="rect">
            <a:avLst/>
          </a:prstGeom>
        </p:spPr>
      </p:pic>
      <p:pic>
        <p:nvPicPr>
          <p:cNvPr id="2106055080" name="Image 628624271"/>
          <p:cNvPicPr>
            <a:picLocks noChangeAspect="1"/>
          </p:cNvPicPr>
          <p:nvPr/>
        </p:nvPicPr>
        <p:blipFill rotWithShape="1">
          <a:blip r:embed="rId17"/>
          <a:stretch/>
        </p:blipFill>
        <p:spPr bwMode="auto">
          <a:xfrm>
            <a:off x="5032267" y="2079321"/>
            <a:ext cx="3077903" cy="1401415"/>
          </a:xfrm>
          <a:prstGeom prst="rect">
            <a:avLst/>
          </a:prstGeom>
        </p:spPr>
      </p:pic>
      <p:pic>
        <p:nvPicPr>
          <p:cNvPr id="335240532" name="Image 98127272"/>
          <p:cNvPicPr>
            <a:picLocks noChangeAspect="1"/>
          </p:cNvPicPr>
          <p:nvPr/>
        </p:nvPicPr>
        <p:blipFill rotWithShape="1">
          <a:blip r:embed="rId18"/>
          <a:stretch/>
        </p:blipFill>
        <p:spPr bwMode="auto">
          <a:xfrm>
            <a:off x="2627729" y="4343581"/>
            <a:ext cx="3374096" cy="781979"/>
          </a:xfrm>
          <a:prstGeom prst="rect">
            <a:avLst/>
          </a:prstGeom>
        </p:spPr>
      </p:pic>
      <p:pic>
        <p:nvPicPr>
          <p:cNvPr id="2" name="Image 1480487969">
            <a:extLst>
              <a:ext uri="{FF2B5EF4-FFF2-40B4-BE49-F238E27FC236}">
                <a16:creationId xmlns:a16="http://schemas.microsoft.com/office/drawing/2014/main" id="{4B4B1B27-CB4D-B5CF-FDEE-4E9549BC18D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tretch/>
        </p:blipFill>
        <p:spPr bwMode="auto">
          <a:xfrm>
            <a:off x="7031280" y="3150740"/>
            <a:ext cx="2157780" cy="9566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82664910" name="Image 3"/>
          <p:cNvPicPr>
            <a:picLocks noChangeAspect="1"/>
          </p:cNvPicPr>
          <p:nvPr/>
        </p:nvPicPr>
        <p:blipFill rotWithShape="1">
          <a:blip r:embed="rId3"/>
          <a:srcRect l="17445" t="21025" r="14653" b="23214"/>
          <a:stretch/>
        </p:blipFill>
        <p:spPr bwMode="auto">
          <a:xfrm>
            <a:off x="9795151" y="67468"/>
            <a:ext cx="2472392" cy="2030320"/>
          </a:xfrm>
          <a:prstGeom prst="rect">
            <a:avLst/>
          </a:prstGeom>
        </p:spPr>
      </p:pic>
      <p:sp>
        <p:nvSpPr>
          <p:cNvPr id="481593947" name="Titre 1"/>
          <p:cNvSpPr>
            <a:spLocks noGrp="1"/>
          </p:cNvSpPr>
          <p:nvPr>
            <p:ph type="title"/>
          </p:nvPr>
        </p:nvSpPr>
        <p:spPr bwMode="auto">
          <a:xfrm>
            <a:off x="289856" y="18255"/>
            <a:ext cx="10225744" cy="1325563"/>
          </a:xfrm>
        </p:spPr>
        <p:txBody>
          <a:bodyPr/>
          <a:lstStyle/>
          <a:p>
            <a:pPr>
              <a:defRPr/>
            </a:pPr>
            <a:r>
              <a:rPr lang="fr-FR" b="1">
                <a:solidFill>
                  <a:srgbClr val="980D34"/>
                </a:solidFill>
              </a:rPr>
              <a:t>L’Union Suisse des Paysans </a:t>
            </a:r>
            <a:endParaRPr lang="fr-FR"/>
          </a:p>
        </p:txBody>
      </p:sp>
      <p:sp>
        <p:nvSpPr>
          <p:cNvPr id="45055028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89856" y="1585883"/>
            <a:ext cx="10225744" cy="50397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200" b="1" dirty="0"/>
              <a:t>Organisation faîtière des paysans suisses</a:t>
            </a:r>
            <a:r>
              <a:rPr lang="fr-CH" sz="2200" dirty="0"/>
              <a:t>, fondée en 1897 pour défendre les intérêts économiques, sociaux et politiques de TOUTES les fermes</a:t>
            </a:r>
            <a:endParaRPr dirty="0"/>
          </a:p>
          <a:p>
            <a:pPr>
              <a:defRPr/>
            </a:pPr>
            <a:endParaRPr lang="fr-CH" sz="900" dirty="0"/>
          </a:p>
          <a:p>
            <a:pPr>
              <a:defRPr/>
            </a:pPr>
            <a:r>
              <a:rPr lang="fr-CH" sz="2200" dirty="0"/>
              <a:t>L'USP = 25 chambres cantonales d'agriculture, 21 organisations spécialisées en production animale, 14 en production végétale, 7 fédérations de coopératives et d'autres sections régionales – 122 employés</a:t>
            </a:r>
            <a:endParaRPr dirty="0"/>
          </a:p>
          <a:p>
            <a:pPr>
              <a:defRPr/>
            </a:pPr>
            <a:endParaRPr lang="fr-CH" sz="900" dirty="0"/>
          </a:p>
          <a:p>
            <a:pPr>
              <a:defRPr/>
            </a:pPr>
            <a:r>
              <a:rPr lang="fr-CH" sz="2200" dirty="0"/>
              <a:t>Budget annuel = </a:t>
            </a:r>
            <a:r>
              <a:rPr lang="fr-CH" sz="2200" b="1" dirty="0"/>
              <a:t>17 millions CHF</a:t>
            </a:r>
            <a:endParaRPr b="1" dirty="0"/>
          </a:p>
          <a:p>
            <a:pPr>
              <a:defRPr/>
            </a:pPr>
            <a:endParaRPr lang="fr-CH" sz="900" dirty="0"/>
          </a:p>
          <a:p>
            <a:pPr>
              <a:defRPr/>
            </a:pPr>
            <a:r>
              <a:rPr lang="fr-CH" sz="2200" dirty="0"/>
              <a:t>Défense d’un agrandissement des fermes, d’une industrialisation de l’agriculture</a:t>
            </a:r>
            <a:endParaRPr dirty="0"/>
          </a:p>
          <a:p>
            <a:pPr>
              <a:defRPr/>
            </a:pPr>
            <a:endParaRPr lang="fr-CH" sz="900" dirty="0"/>
          </a:p>
          <a:p>
            <a:pPr>
              <a:defRPr/>
            </a:pPr>
            <a:r>
              <a:rPr lang="fr-CH" sz="2200" dirty="0"/>
              <a:t>Défense du maintien d’une agriculture familiale</a:t>
            </a:r>
            <a:endParaRPr lang="fr-FR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0299233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les marges de la grande distribution</a:t>
            </a:r>
            <a:endParaRPr>
              <a:latin typeface="Arial"/>
              <a:cs typeface="Arial"/>
            </a:endParaRPr>
          </a:p>
        </p:txBody>
      </p:sp>
      <p:sp>
        <p:nvSpPr>
          <p:cNvPr id="96384486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57199" y="1232325"/>
            <a:ext cx="11457876" cy="4525962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fr-FR" sz="1800"/>
              <a:t>Migros &amp; Coop = 80% du marché du commerce de détail = « duopole »</a:t>
            </a:r>
            <a:endParaRPr/>
          </a:p>
          <a:p>
            <a:pPr>
              <a:buFont typeface="Arial"/>
              <a:buChar char="•"/>
              <a:defRPr/>
            </a:pPr>
            <a:r>
              <a:rPr lang="fr-FR" sz="1800"/>
              <a:t>Marges très élevées par rapport aux autres pays européens et autres enseignes</a:t>
            </a:r>
            <a:endParaRPr/>
          </a:p>
          <a:p>
            <a:pPr>
              <a:buFont typeface="Arial"/>
              <a:buChar char="•"/>
              <a:defRPr/>
            </a:pPr>
            <a:r>
              <a:rPr lang="fr-FR" sz="1800"/>
              <a:t>Rapport de force déséquilibré, répartition inégale des risques, opacité, concurrence déloyale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fr-FR" sz="1800"/>
              <a:t>=&gt; imposent leurs conditions de production et les prix d’achat !</a:t>
            </a:r>
            <a:endParaRPr/>
          </a:p>
          <a:p>
            <a:pPr>
              <a:buFont typeface="Arial"/>
              <a:buChar char="•"/>
              <a:defRPr/>
            </a:pPr>
            <a:endParaRPr lang="fr-FR"/>
          </a:p>
        </p:txBody>
      </p:sp>
      <p:pic>
        <p:nvPicPr>
          <p:cNvPr id="1109447380" name="Image 6" descr="Une image contenant texte, personne, capture d’écran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21279409">
            <a:off x="161697" y="2786537"/>
            <a:ext cx="4019724" cy="3513363"/>
          </a:xfrm>
          <a:prstGeom prst="rect">
            <a:avLst/>
          </a:prstGeom>
        </p:spPr>
      </p:pic>
      <p:pic>
        <p:nvPicPr>
          <p:cNvPr id="120793311" name="Image 8" descr="Une image contenant graphique&#10;&#10;Description générée automatiquement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009117" y="3166284"/>
            <a:ext cx="4426712" cy="3313131"/>
          </a:xfrm>
          <a:prstGeom prst="rect">
            <a:avLst/>
          </a:prstGeom>
        </p:spPr>
      </p:pic>
      <p:pic>
        <p:nvPicPr>
          <p:cNvPr id="2093562467" name="Image 1104911606"/>
          <p:cNvPicPr>
            <a:picLocks noChangeAspect="1"/>
          </p:cNvPicPr>
          <p:nvPr/>
        </p:nvPicPr>
        <p:blipFill rotWithShape="1">
          <a:blip r:embed="rId5"/>
          <a:srcRect l="10883" t="2360" r="2168" b="1703"/>
          <a:stretch/>
        </p:blipFill>
        <p:spPr bwMode="auto">
          <a:xfrm>
            <a:off x="8230971" y="2544233"/>
            <a:ext cx="3974365" cy="38686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1167578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le ciseau des prix</a:t>
            </a:r>
            <a:endParaRPr>
              <a:latin typeface="Arial"/>
              <a:cs typeface="Arial"/>
            </a:endParaRPr>
          </a:p>
        </p:txBody>
      </p:sp>
      <p:pic>
        <p:nvPicPr>
          <p:cNvPr id="24019447" name="Image 183214547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068980" y="1051818"/>
            <a:ext cx="9937557" cy="5191611"/>
          </a:xfrm>
          <a:prstGeom prst="rect">
            <a:avLst/>
          </a:prstGeom>
        </p:spPr>
      </p:pic>
      <p:sp>
        <p:nvSpPr>
          <p:cNvPr id="117220926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068980" y="6337997"/>
            <a:ext cx="4049956" cy="402771"/>
          </a:xfrm>
        </p:spPr>
        <p:txBody>
          <a:bodyPr>
            <a:noAutofit/>
          </a:bodyPr>
          <a:lstStyle/>
          <a:p>
            <a:pPr marL="0" indent="0">
              <a:buFont typeface="Arial"/>
              <a:buNone/>
              <a:defRPr/>
            </a:pPr>
            <a:r>
              <a:rPr lang="fr-FR" sz="1400" u="sng">
                <a:latin typeface="Arial"/>
                <a:ea typeface="Arial"/>
                <a:cs typeface="Arial"/>
              </a:rPr>
              <a:t>Source </a:t>
            </a:r>
            <a:r>
              <a:rPr lang="fr-FR" sz="1400">
                <a:latin typeface="Arial"/>
                <a:ea typeface="Arial"/>
                <a:cs typeface="Arial"/>
              </a:rPr>
              <a:t>: Temps Présent, RTS, 2024</a:t>
            </a:r>
            <a:endParaRPr sz="1400">
              <a:latin typeface="Arial"/>
              <a:cs typeface="Arial"/>
            </a:endParaRPr>
          </a:p>
          <a:p>
            <a:pPr>
              <a:defRPr/>
            </a:pP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8633492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l’évolution de l’agriculture industrielle</a:t>
            </a:r>
            <a:endParaRPr>
              <a:latin typeface="Arial"/>
              <a:cs typeface="Arial"/>
            </a:endParaRPr>
          </a:p>
        </p:txBody>
      </p:sp>
      <p:sp>
        <p:nvSpPr>
          <p:cNvPr id="1990595912" name="Espace réservé du contenu 2"/>
          <p:cNvSpPr>
            <a:spLocks noGrp="1"/>
          </p:cNvSpPr>
          <p:nvPr/>
        </p:nvSpPr>
        <p:spPr bwMode="auto">
          <a:xfrm>
            <a:off x="332506" y="990595"/>
            <a:ext cx="11597223" cy="569155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10013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1pPr>
            <a:lvl2pPr marL="457200" indent="0" algn="ctr" defTabSz="1100136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2pPr>
            <a:lvl3pPr marL="914400" indent="0" algn="ctr" defTabSz="1100136">
              <a:spcBef>
                <a:spcPts val="0"/>
              </a:spcBef>
              <a:spcAft>
                <a:spcPts val="0"/>
              </a:spcAft>
              <a:buNone/>
              <a:defRPr sz="29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3pPr>
            <a:lvl4pPr marL="13716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4pPr>
            <a:lvl5pPr marL="18288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defRPr>
            </a:lvl5pPr>
            <a:lvl6pPr marL="22860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</a:defRPr>
            </a:lvl6pPr>
            <a:lvl7pPr marL="27432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</a:defRPr>
            </a:lvl7pPr>
            <a:lvl8pPr marL="32004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</a:defRPr>
            </a:lvl8pPr>
            <a:lvl9pPr marL="3657600" indent="0" algn="ctr" defTabSz="110013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/>
              </a:defRPr>
            </a:lvl9pPr>
          </a:lstStyle>
          <a:p>
            <a:pPr marL="283879" indent="-283879" algn="just">
              <a:buFont typeface="Arial"/>
              <a:buChar char="•"/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1ère condition = comprimer le coût de l’alimentation pour produire le moins cher possible...</a:t>
            </a:r>
            <a:endParaRPr sz="1800" dirty="0">
              <a:latin typeface="Arial"/>
              <a:cs typeface="Arial"/>
            </a:endParaRPr>
          </a:p>
          <a:p>
            <a:pPr marL="283879" indent="-283879" algn="just">
              <a:buFont typeface="Arial"/>
              <a:buChar char="•"/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... mais baisse illusoire car coûts (sociaux, environnementaux) indirects et cachés !</a:t>
            </a:r>
            <a:endParaRPr sz="1800" dirty="0">
              <a:latin typeface="Arial"/>
              <a:cs typeface="Arial"/>
            </a:endParaRPr>
          </a:p>
          <a:p>
            <a:pPr marL="283879" indent="-283879" algn="just">
              <a:buFont typeface="Arial"/>
              <a:buChar char="•"/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Modernisation, industrialisation, productivisme, machinisme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      = se délivrer du travail de la terre par les machines et le marché mondial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      = maintenir la part des budgets consacrée à l’alimentation le plus bas possible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  = dépossession des populations contemporaines de leur alimentation</a:t>
            </a:r>
            <a:endParaRPr sz="1800" b="0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     = marchés internationaux, machines toujours plus grosses, pesticides, énergies fossiles, endettement, dévalorisation des savoir-faire paysans, spécialisation, moins de fermes mais toujours plus grandes, concentration de terres, concurrence généralisée, etc. </a:t>
            </a:r>
            <a:endParaRPr sz="1800" b="0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16921" indent="-316921" algn="just">
              <a:buFont typeface="Arial"/>
              <a:buChar char="–"/>
              <a:defRPr/>
            </a:pP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=&gt; disparition des </a:t>
            </a:r>
            <a:r>
              <a:rPr lang="fr-CH" sz="1800" dirty="0" err="1">
                <a:latin typeface="Arial"/>
                <a:ea typeface="Arial"/>
                <a:cs typeface="Arial"/>
              </a:rPr>
              <a:t>paysan·nes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=&gt; répond directement aux intérêts des industriels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=&gt; processus d’une rapidité et d’une brutalité extraordinaires !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=&gt; violence sociale et catastrophe écologique</a:t>
            </a: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endParaRPr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1" dirty="0">
                <a:latin typeface="Arial"/>
                <a:ea typeface="Arial"/>
                <a:cs typeface="Arial"/>
              </a:rPr>
              <a:t>=&gt; choix politiques et non évolution naturelle !</a:t>
            </a:r>
            <a:endParaRPr sz="1800" b="1" dirty="0">
              <a:latin typeface="Arial"/>
              <a:cs typeface="Arial"/>
            </a:endParaRPr>
          </a:p>
          <a:p>
            <a:pPr algn="just">
              <a:defRPr/>
            </a:pPr>
            <a:endParaRPr sz="1800" dirty="0">
              <a:latin typeface="Arial"/>
              <a:cs typeface="Arial"/>
            </a:endParaRPr>
          </a:p>
          <a:p>
            <a:pPr algn="just">
              <a:buFont typeface="Arial"/>
              <a:buChar char="•"/>
              <a:defRPr/>
            </a:pPr>
            <a:endParaRPr sz="1800" dirty="0">
              <a:latin typeface="Arial"/>
              <a:cs typeface="Arial"/>
            </a:endParaRPr>
          </a:p>
          <a:p>
            <a:pPr marL="0" indent="0" algn="just">
              <a:defRPr/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116424158" name="Image 8" descr="soja moisson.jpg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830192" y="3713786"/>
            <a:ext cx="4856411" cy="277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441839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830192" y="6510075"/>
            <a:ext cx="2156365" cy="344156"/>
          </a:xfrm>
        </p:spPr>
        <p:txBody>
          <a:bodyPr>
            <a:noAutofit/>
          </a:bodyPr>
          <a:lstStyle/>
          <a:p>
            <a:pPr marL="0" indent="0">
              <a:buFont typeface="Arial"/>
              <a:buNone/>
              <a:defRPr/>
            </a:pPr>
            <a:r>
              <a:rPr lang="fr-FR" sz="1400" u="none">
                <a:latin typeface="Arial"/>
                <a:ea typeface="Arial"/>
                <a:cs typeface="Arial"/>
              </a:rPr>
              <a:t>Récolte de soja au Brésil</a:t>
            </a:r>
            <a:endParaRPr sz="1400">
              <a:latin typeface="Arial"/>
              <a:cs typeface="Arial"/>
            </a:endParaRPr>
          </a:p>
          <a:p>
            <a:pPr>
              <a:defRPr/>
            </a:pP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3964961" name="Titre 1"/>
          <p:cNvSpPr>
            <a:spLocks noGrp="1"/>
          </p:cNvSpPr>
          <p:nvPr>
            <p:ph type="title"/>
          </p:nvPr>
        </p:nvSpPr>
        <p:spPr bwMode="auto">
          <a:xfrm>
            <a:off x="557176" y="2719266"/>
            <a:ext cx="7177749" cy="54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b="1">
                <a:solidFill>
                  <a:srgbClr val="800000"/>
                </a:solidFill>
                <a:latin typeface="Arial"/>
                <a:ea typeface="Arial"/>
                <a:cs typeface="Arial"/>
              </a:rPr>
              <a:t>Les combats d’UNITERRE</a:t>
            </a:r>
            <a:endParaRPr>
              <a:latin typeface="Arial"/>
              <a:cs typeface="Arial"/>
            </a:endParaRPr>
          </a:p>
        </p:txBody>
      </p:sp>
      <p:pic>
        <p:nvPicPr>
          <p:cNvPr id="1780435566" name="Image 217847523"/>
          <p:cNvPicPr>
            <a:picLocks noChangeAspect="1"/>
          </p:cNvPicPr>
          <p:nvPr/>
        </p:nvPicPr>
        <p:blipFill rotWithShape="1">
          <a:blip r:embed="rId3"/>
          <a:srcRect l="16364" t="13966" r="43410" b="22998"/>
          <a:stretch/>
        </p:blipFill>
        <p:spPr bwMode="auto">
          <a:xfrm>
            <a:off x="8192999" y="1267557"/>
            <a:ext cx="3678115" cy="43228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144140" name="Titre 1"/>
          <p:cNvSpPr>
            <a:spLocks noGrp="1"/>
          </p:cNvSpPr>
          <p:nvPr>
            <p:ph type="title"/>
          </p:nvPr>
        </p:nvSpPr>
        <p:spPr bwMode="auto">
          <a:xfrm>
            <a:off x="68275" y="187388"/>
            <a:ext cx="784485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Des prix équitables, maintenant !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61582514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04253" y="1201679"/>
            <a:ext cx="6367130" cy="150307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0000"/>
          </a:bodyPr>
          <a:lstStyle/>
          <a:p>
            <a:pPr algn="just">
              <a:buFont typeface="Arial"/>
              <a:buChar char="•"/>
              <a:defRPr/>
            </a:pPr>
            <a:r>
              <a:rPr lang="fr-FR" sz="1800"/>
              <a:t>Campagne 2023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fr-FR" sz="1800"/>
              <a:t>Prix couvrant les coûts de production : semences, engrais, frais vétérinaires, prévoyance vieillesse, salaires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fr-FR" sz="1800"/>
              <a:t>Prix qui ne dépend pas du bon-vouloir des acheteurs</a:t>
            </a:r>
            <a:endParaRPr/>
          </a:p>
          <a:p>
            <a:pPr algn="just">
              <a:buFont typeface="Arial"/>
              <a:buChar char="•"/>
              <a:defRPr/>
            </a:pPr>
            <a:r>
              <a:rPr lang="fr-FR" sz="1800"/>
              <a:t>Prix partageant les risques de manière solidaire</a:t>
            </a:r>
            <a:endParaRPr/>
          </a:p>
          <a:p>
            <a:pPr algn="just">
              <a:buFont typeface="Arial"/>
              <a:buChar char="•"/>
              <a:defRPr/>
            </a:pPr>
            <a:endParaRPr lang="fr-FR" sz="1800"/>
          </a:p>
          <a:p>
            <a:pPr marL="0" indent="0" algn="just">
              <a:buNone/>
              <a:defRPr/>
            </a:pPr>
            <a:endParaRPr lang="fr-FR" sz="1800"/>
          </a:p>
        </p:txBody>
      </p:sp>
      <p:pic>
        <p:nvPicPr>
          <p:cNvPr id="626060110" name="Image 9"/>
          <p:cNvPicPr>
            <a:picLocks noChangeAspect="1"/>
          </p:cNvPicPr>
          <p:nvPr/>
        </p:nvPicPr>
        <p:blipFill rotWithShape="1">
          <a:blip r:embed="rId3"/>
          <a:srcRect b="11992"/>
          <a:stretch/>
        </p:blipFill>
        <p:spPr bwMode="auto">
          <a:xfrm>
            <a:off x="7517895" y="187388"/>
            <a:ext cx="4278872" cy="5322120"/>
          </a:xfrm>
          <a:prstGeom prst="rect">
            <a:avLst/>
          </a:prstGeom>
        </p:spPr>
      </p:pic>
      <p:pic>
        <p:nvPicPr>
          <p:cNvPr id="797789451" name="Grafik 2" descr="Ein Bild, das Person, Kleidung, draußen, Schuhwerk enthält.&#10;&#10;Automatisch generierte Beschreibung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60323" y="2848449"/>
            <a:ext cx="3417282" cy="2278188"/>
          </a:xfrm>
          <a:prstGeom prst="rect">
            <a:avLst/>
          </a:prstGeom>
        </p:spPr>
      </p:pic>
      <p:pic>
        <p:nvPicPr>
          <p:cNvPr id="510226642" name="Image 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3809301" y="4287493"/>
            <a:ext cx="3574679" cy="23831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40997051" name="Image 9" descr="Une image contenant texte, capture d’écran, diagramme, Police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132943" y="1812810"/>
            <a:ext cx="3937000" cy="3225800"/>
          </a:xfrm>
          <a:prstGeom prst="rect">
            <a:avLst/>
          </a:prstGeom>
        </p:spPr>
      </p:pic>
      <p:sp>
        <p:nvSpPr>
          <p:cNvPr id="149265389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89964" y="945814"/>
            <a:ext cx="11679979" cy="5729311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sz="1800" dirty="0"/>
              <a:t>Production laitière 2024 = </a:t>
            </a:r>
            <a:r>
              <a:rPr lang="fr-FR" sz="1800" b="1" dirty="0"/>
              <a:t>3,3 millions de tonnes - </a:t>
            </a:r>
            <a:r>
              <a:rPr lang="fr-FR" sz="1800" dirty="0"/>
              <a:t>Fin 2025 : </a:t>
            </a:r>
            <a:r>
              <a:rPr lang="fr-FR" sz="1800" b="1" dirty="0"/>
              <a:t>+ 6%</a:t>
            </a:r>
            <a:endParaRPr dirty="0"/>
          </a:p>
          <a:p>
            <a:pPr>
              <a:defRPr/>
            </a:pPr>
            <a:r>
              <a:rPr lang="fr-CH" sz="1800" dirty="0"/>
              <a:t>Economie laitière = l’un des secteurs les plus importants de l’agriculture suisse = </a:t>
            </a:r>
            <a:r>
              <a:rPr lang="fr-CH" sz="1800" b="1" dirty="0"/>
              <a:t>2,8 milliards CHF</a:t>
            </a:r>
            <a:r>
              <a:rPr lang="fr-CH" b="1" dirty="0"/>
              <a:t> </a:t>
            </a:r>
            <a:r>
              <a:rPr lang="fr-CH" sz="1800" dirty="0"/>
              <a:t>= un quart environ de la valeur totale de la production agricole (2024)</a:t>
            </a:r>
            <a:endParaRPr lang="fr-FR" sz="800" dirty="0"/>
          </a:p>
          <a:p>
            <a:pPr lvl="0">
              <a:defRPr/>
            </a:pPr>
            <a:r>
              <a:rPr lang="fr-FR" sz="1800" dirty="0"/>
              <a:t>2 types de production de lait en Suisse : </a:t>
            </a:r>
            <a:endParaRPr dirty="0"/>
          </a:p>
          <a:p>
            <a:pPr lvl="1">
              <a:buFont typeface="Wingdings"/>
              <a:buChar char="Ø"/>
              <a:defRPr/>
            </a:pPr>
            <a:r>
              <a:rPr lang="fr-FR" sz="1800" dirty="0"/>
              <a:t>Lait de fromagerie = 44% dont 40% exporté (2024)</a:t>
            </a:r>
            <a:endParaRPr dirty="0"/>
          </a:p>
          <a:p>
            <a:pPr lvl="1">
              <a:buFont typeface="Wingdings"/>
              <a:buChar char="Ø"/>
              <a:defRPr/>
            </a:pPr>
            <a:r>
              <a:rPr lang="fr-FR" sz="1800" dirty="0"/>
              <a:t>Lait d’industrie = 56%</a:t>
            </a:r>
            <a:endParaRPr dirty="0"/>
          </a:p>
          <a:p>
            <a:pPr marL="457200" lvl="1" indent="0">
              <a:buNone/>
              <a:defRPr/>
            </a:pPr>
            <a:endParaRPr lang="fr-FR" sz="500" dirty="0"/>
          </a:p>
          <a:p>
            <a:pPr>
              <a:defRPr/>
            </a:pPr>
            <a:r>
              <a:rPr lang="fr-FR" sz="1800" dirty="0"/>
              <a:t>Pour le lait d’industrie, segmentation</a:t>
            </a:r>
            <a:endParaRPr dirty="0"/>
          </a:p>
          <a:p>
            <a:pPr>
              <a:defRPr/>
            </a:pPr>
            <a:endParaRPr lang="fr-FR" sz="1800" dirty="0"/>
          </a:p>
          <a:p>
            <a:pPr>
              <a:defRPr/>
            </a:pPr>
            <a:endParaRPr lang="fr-FR" sz="1800" dirty="0"/>
          </a:p>
          <a:p>
            <a:pPr marL="0" indent="0">
              <a:buNone/>
              <a:defRPr/>
            </a:pPr>
            <a:endParaRPr lang="fr-FR" sz="1800" dirty="0"/>
          </a:p>
          <a:p>
            <a:pPr marL="0" indent="0">
              <a:buNone/>
              <a:defRPr/>
            </a:pPr>
            <a:endParaRPr lang="fr-FR" sz="1800" dirty="0"/>
          </a:p>
          <a:p>
            <a:pPr marL="0" indent="0">
              <a:buNone/>
              <a:defRPr/>
            </a:pPr>
            <a:endParaRPr lang="fr-FR" sz="800" dirty="0"/>
          </a:p>
          <a:p>
            <a:pPr>
              <a:defRPr/>
            </a:pPr>
            <a:r>
              <a:rPr lang="fr-FR" sz="1800" dirty="0"/>
              <a:t>Coût de production (lait d’industrie) : 1,09 franc (AGRIDEA, 2019)</a:t>
            </a:r>
            <a:endParaRPr dirty="0"/>
          </a:p>
          <a:p>
            <a:pPr marL="0" indent="0">
              <a:buNone/>
              <a:defRPr/>
            </a:pPr>
            <a:endParaRPr lang="fr-FR" sz="1800" dirty="0"/>
          </a:p>
        </p:txBody>
      </p:sp>
      <p:sp>
        <p:nvSpPr>
          <p:cNvPr id="1681172308" name="Titre 1"/>
          <p:cNvSpPr>
            <a:spLocks noGrp="1"/>
          </p:cNvSpPr>
          <p:nvPr>
            <p:ph type="title"/>
          </p:nvPr>
        </p:nvSpPr>
        <p:spPr bwMode="auto">
          <a:xfrm>
            <a:off x="122056" y="2558"/>
            <a:ext cx="9781229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3600" b="1">
                <a:solidFill>
                  <a:srgbClr val="800000"/>
                </a:solidFill>
              </a:rPr>
              <a:t>Chiffres clés de la production laitière suisse</a:t>
            </a:r>
            <a:r>
              <a:rPr lang="fr-FR" sz="3600">
                <a:solidFill>
                  <a:srgbClr val="800000"/>
                </a:solidFill>
              </a:rPr>
              <a:t> </a:t>
            </a:r>
            <a:endParaRPr/>
          </a:p>
        </p:txBody>
      </p:sp>
      <p:graphicFrame>
        <p:nvGraphicFramePr>
          <p:cNvPr id="1743716846" name="Tableau 8"/>
          <p:cNvGraphicFramePr>
            <a:graphicFrameLocks noGrp="1"/>
          </p:cNvGraphicFramePr>
          <p:nvPr/>
        </p:nvGraphicFramePr>
        <p:xfrm>
          <a:off x="242782" y="3605862"/>
          <a:ext cx="595788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Type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Usage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Prix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%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Segment 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Marché suisse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70 cts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70 %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Segment B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Exportation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49 cts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30 %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Segment C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Lait de régulation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20 cts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800"/>
                        <a:t>X %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7283111" name="Flèche vers la droite 10"/>
          <p:cNvSpPr/>
          <p:nvPr/>
        </p:nvSpPr>
        <p:spPr bwMode="auto">
          <a:xfrm>
            <a:off x="6319275" y="4174822"/>
            <a:ext cx="454254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40990069" name="Rectangle 12"/>
          <p:cNvSpPr/>
          <p:nvPr/>
        </p:nvSpPr>
        <p:spPr bwMode="auto">
          <a:xfrm>
            <a:off x="6876898" y="3890342"/>
            <a:ext cx="1612811" cy="9144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b="1">
                <a:solidFill>
                  <a:schemeClr val="tx1"/>
                </a:solidFill>
              </a:rPr>
              <a:t>Prix moyen = 50 cts (2026)</a:t>
            </a:r>
            <a:endParaRPr/>
          </a:p>
        </p:txBody>
      </p:sp>
      <p:pic>
        <p:nvPicPr>
          <p:cNvPr id="54381688" name="Image 14" descr="Une image contenant texte, Police, capture d’écran, ligne&#10;&#10;Description générée automatiquement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527749" y="5604028"/>
            <a:ext cx="4548712" cy="1181949"/>
          </a:xfrm>
          <a:prstGeom prst="rect">
            <a:avLst/>
          </a:prstGeom>
        </p:spPr>
      </p:pic>
      <p:sp>
        <p:nvSpPr>
          <p:cNvPr id="901596608" name="Flèche vers la droite 15"/>
          <p:cNvSpPr/>
          <p:nvPr/>
        </p:nvSpPr>
        <p:spPr bwMode="auto">
          <a:xfrm>
            <a:off x="3307900" y="5922008"/>
            <a:ext cx="745940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4211319" name="ZoneTexte 16"/>
          <p:cNvSpPr txBox="1"/>
          <p:nvPr/>
        </p:nvSpPr>
        <p:spPr bwMode="auto">
          <a:xfrm>
            <a:off x="2091607" y="5976624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 b="1"/>
              <a:t>Résultat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7994364" name="Titre 1"/>
          <p:cNvSpPr>
            <a:spLocks noGrp="1"/>
          </p:cNvSpPr>
          <p:nvPr>
            <p:ph type="title"/>
          </p:nvPr>
        </p:nvSpPr>
        <p:spPr bwMode="auto">
          <a:xfrm>
            <a:off x="280245" y="133047"/>
            <a:ext cx="1027821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Combats d’Uniterre pour le marché laitier 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703545006" name="Espace réservé du contenu 4"/>
          <p:cNvSpPr>
            <a:spLocks noGrp="1"/>
          </p:cNvSpPr>
          <p:nvPr>
            <p:ph idx="1"/>
          </p:nvPr>
        </p:nvSpPr>
        <p:spPr bwMode="auto">
          <a:xfrm>
            <a:off x="208806" y="1157288"/>
            <a:ext cx="9235229" cy="53292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/>
              <a:t>Grève du lait 2008</a:t>
            </a:r>
            <a:endParaRPr dirty="0"/>
          </a:p>
          <a:p>
            <a:pPr>
              <a:defRPr/>
            </a:pPr>
            <a:endParaRPr lang="fr-FR" sz="1000" u="sng" dirty="0"/>
          </a:p>
          <a:p>
            <a:pPr>
              <a:defRPr/>
            </a:pPr>
            <a:r>
              <a:rPr lang="fr-CH" sz="2400" dirty="0"/>
              <a:t>Détournement de l’argent public : prime à la transformation fromagère</a:t>
            </a:r>
            <a:endParaRPr dirty="0"/>
          </a:p>
          <a:p>
            <a:pPr lvl="1">
              <a:defRPr/>
            </a:pPr>
            <a:r>
              <a:rPr lang="fr-FR" sz="2000" dirty="0"/>
              <a:t>Libéralisation du marché du fromage en 2007 </a:t>
            </a:r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 prime à la transformation fromagère = </a:t>
            </a:r>
            <a:r>
              <a:rPr lang="fr-FR" sz="2000" b="1" dirty="0"/>
              <a:t>10,5 cts par kilo de lait transformé</a:t>
            </a:r>
            <a:endParaRPr dirty="0"/>
          </a:p>
          <a:p>
            <a:pPr marL="457200" lvl="1" indent="0">
              <a:buNone/>
              <a:defRPr/>
            </a:pPr>
            <a:r>
              <a:rPr lang="fr-FR" sz="2000" b="1" dirty="0">
                <a:sym typeface="Wingdings" pitchFamily="2" charset="2"/>
              </a:rPr>
              <a:t> </a:t>
            </a:r>
            <a:r>
              <a:rPr lang="fr-FR" sz="2000" b="1" dirty="0"/>
              <a:t>Prime aux producteurs de lait mais passe par les transformateurs et fromageries.</a:t>
            </a:r>
            <a:endParaRPr dirty="0"/>
          </a:p>
          <a:p>
            <a:pPr lvl="1">
              <a:defRPr/>
            </a:pPr>
            <a:r>
              <a:rPr lang="fr-CH" sz="2000" b="1" dirty="0"/>
              <a:t>40% des 293 millions CHF </a:t>
            </a:r>
            <a:r>
              <a:rPr lang="fr-CH" sz="2000" dirty="0"/>
              <a:t>n’arrivent pas aux producteurs</a:t>
            </a:r>
            <a:endParaRPr dirty="0"/>
          </a:p>
          <a:p>
            <a:pPr lvl="1">
              <a:defRPr/>
            </a:pPr>
            <a:r>
              <a:rPr lang="fr-FR" sz="2000" dirty="0" err="1"/>
              <a:t>Maurus</a:t>
            </a:r>
            <a:r>
              <a:rPr lang="fr-FR" sz="2000" dirty="0"/>
              <a:t> Gerber, président d’</a:t>
            </a:r>
            <a:r>
              <a:rPr lang="fr-FR" sz="2000" dirty="0" err="1"/>
              <a:t>Uniterre</a:t>
            </a:r>
            <a:r>
              <a:rPr lang="fr-FR" sz="2000" dirty="0"/>
              <a:t>, ancien producteur de lait d’industrie, procès contre son transformateur ELSA (Migros)</a:t>
            </a:r>
            <a:endParaRPr dirty="0"/>
          </a:p>
          <a:p>
            <a:pPr lvl="1">
              <a:defRPr/>
            </a:pPr>
            <a:r>
              <a:rPr lang="fr-FR" sz="2000" dirty="0"/>
              <a:t>Volonté de changement du système par L’OFAG en proposant le versement direct aux producteurs </a:t>
            </a:r>
            <a:r>
              <a:rPr lang="fr-FR" sz="2000" dirty="0">
                <a:sym typeface="Wingdings" pitchFamily="2" charset="2"/>
              </a:rPr>
              <a:t></a:t>
            </a:r>
            <a:r>
              <a:rPr lang="fr-FR" sz="2000" dirty="0"/>
              <a:t> </a:t>
            </a:r>
            <a:r>
              <a:rPr lang="fr-FR" sz="2000" b="1" dirty="0"/>
              <a:t>refus des instances agricoles (FPSL, USP)</a:t>
            </a:r>
            <a:endParaRPr lang="fr-CH" sz="2000" dirty="0"/>
          </a:p>
        </p:txBody>
      </p:sp>
      <p:pic>
        <p:nvPicPr>
          <p:cNvPr id="1647919403" name="Image 2" descr="Une image contenant plein air, herbe, ciel, nuage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707248" y="140486"/>
            <a:ext cx="2314101" cy="1735577"/>
          </a:xfrm>
          <a:prstGeom prst="rect">
            <a:avLst/>
          </a:prstGeom>
        </p:spPr>
      </p:pic>
      <p:pic>
        <p:nvPicPr>
          <p:cNvPr id="409898498" name="Image 7" descr="Une image contenant personne, habits, homme, Visage humain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707247" y="2101869"/>
            <a:ext cx="2314101" cy="1619487"/>
          </a:xfrm>
          <a:prstGeom prst="rect">
            <a:avLst/>
          </a:prstGeom>
        </p:spPr>
      </p:pic>
      <p:pic>
        <p:nvPicPr>
          <p:cNvPr id="947008804" name="Image 8" descr="Une image contenant texte, Graphique, Police, dessin humoristique&#10;&#10;Description générée automatiquement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949085" y="4547178"/>
            <a:ext cx="2856704" cy="20553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027003" name="Image 6" descr="Une image contenant Police, texte, blanc, Graphique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821959" y="711125"/>
            <a:ext cx="2247900" cy="749300"/>
          </a:xfrm>
          <a:prstGeom prst="rect">
            <a:avLst/>
          </a:prstGeom>
        </p:spPr>
      </p:pic>
      <p:sp>
        <p:nvSpPr>
          <p:cNvPr id="1970004624" name="Titre 1"/>
          <p:cNvSpPr>
            <a:spLocks noGrp="1"/>
          </p:cNvSpPr>
          <p:nvPr>
            <p:ph type="title"/>
          </p:nvPr>
        </p:nvSpPr>
        <p:spPr bwMode="auto">
          <a:xfrm>
            <a:off x="414276" y="-7309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600" b="1">
                <a:solidFill>
                  <a:srgbClr val="980D34"/>
                </a:solidFill>
                <a:latin typeface="Arial"/>
                <a:cs typeface="Arial"/>
              </a:rPr>
              <a:t>Qui gère le marché laitier ?</a:t>
            </a:r>
            <a:endParaRPr lang="fr-FR" sz="3600" b="1">
              <a:solidFill>
                <a:srgbClr val="980D34"/>
              </a:solidFill>
              <a:latin typeface="Arial"/>
              <a:cs typeface="Arial"/>
            </a:endParaRPr>
          </a:p>
        </p:txBody>
      </p:sp>
      <p:sp>
        <p:nvSpPr>
          <p:cNvPr id="151999040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31701" y="1870616"/>
            <a:ext cx="5200650" cy="48716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endParaRPr lang="fr-FR" sz="200" b="1" dirty="0"/>
          </a:p>
          <a:p>
            <a:pPr>
              <a:buNone/>
              <a:defRPr/>
            </a:pPr>
            <a:r>
              <a:rPr lang="fr-FR" sz="2000" b="1" dirty="0"/>
              <a:t>L’IP Lait = </a:t>
            </a:r>
            <a:r>
              <a:rPr lang="fr-CH" sz="2000" dirty="0"/>
              <a:t>Plateforme commune de l’économie laitière suisse (</a:t>
            </a:r>
            <a:r>
              <a:rPr lang="fr-CH" sz="2000" b="1" dirty="0"/>
              <a:t>2009)</a:t>
            </a:r>
            <a:endParaRPr dirty="0"/>
          </a:p>
          <a:p>
            <a:pPr>
              <a:buNone/>
              <a:defRPr/>
            </a:pPr>
            <a:r>
              <a:rPr lang="fr-CH" sz="2000" dirty="0"/>
              <a:t>Membres = </a:t>
            </a:r>
            <a:r>
              <a:rPr lang="fr-CH" sz="2000" b="1" dirty="0"/>
              <a:t>35 organisations régionales et nationales des producteurs, des transformateurs de lait ainsi que des entreprises du secteur industriel et du commerce de détail.</a:t>
            </a:r>
            <a:endParaRPr lang="fr-FR" sz="2000" dirty="0"/>
          </a:p>
          <a:p>
            <a:pPr>
              <a:buNone/>
              <a:defRPr/>
            </a:pPr>
            <a:endParaRPr lang="fr-CH" sz="900" b="1" dirty="0"/>
          </a:p>
          <a:p>
            <a:pPr marL="0" indent="0">
              <a:buNone/>
              <a:defRPr/>
            </a:pPr>
            <a:r>
              <a:rPr lang="fr-FR" sz="2000" u="sng" dirty="0"/>
              <a:t>Son rôle : 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fr-FR" sz="2000" dirty="0"/>
              <a:t>Définir le contrat-type pour l’achat et la vente de lait 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fr-FR" sz="2000" dirty="0"/>
              <a:t>Définir les prix indicatifs du lait et la segmentation</a:t>
            </a:r>
            <a:endParaRPr dirty="0"/>
          </a:p>
          <a:p>
            <a:pPr>
              <a:buFont typeface="Wingdings"/>
              <a:buChar char="Ø"/>
              <a:defRPr/>
            </a:pPr>
            <a:r>
              <a:rPr lang="fr-FR" sz="2000" dirty="0"/>
              <a:t>Définir les fonds de soutien (remplacement loi chocolatière) </a:t>
            </a:r>
            <a:endParaRPr dirty="0"/>
          </a:p>
          <a:p>
            <a:pPr>
              <a:buFont typeface="Wingdings"/>
              <a:buChar char="Ø"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L’IP Lait a une </a:t>
            </a:r>
            <a:r>
              <a:rPr lang="fr-FR" sz="2000" b="1" dirty="0"/>
              <a:t>Force obligatoire de la Confédération.</a:t>
            </a:r>
            <a:endParaRPr dirty="0"/>
          </a:p>
        </p:txBody>
      </p:sp>
      <p:pic>
        <p:nvPicPr>
          <p:cNvPr id="840504404" name="Image 4" descr="Une image contenant texte, Police, blanc, Bleu électrique&#10;&#10;Description générée automatiquement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34976" y="1061046"/>
            <a:ext cx="3594100" cy="723900"/>
          </a:xfrm>
          <a:prstGeom prst="rect">
            <a:avLst/>
          </a:prstGeom>
        </p:spPr>
      </p:pic>
      <p:pic>
        <p:nvPicPr>
          <p:cNvPr id="1680350376" name="Image 10" descr="Une image contenant Police, texte, logo, Graphique&#10;&#10;Description générée automatiquement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090853" y="1255097"/>
            <a:ext cx="1979006" cy="574098"/>
          </a:xfrm>
          <a:prstGeom prst="rect">
            <a:avLst/>
          </a:prstGeom>
        </p:spPr>
      </p:pic>
      <p:pic>
        <p:nvPicPr>
          <p:cNvPr id="85350324" name="Image 12" descr="Une image contenant herbe, bovin, plein air, bétail&#10;&#10;Description générée automatiquement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333257" y="1010716"/>
            <a:ext cx="1425051" cy="749301"/>
          </a:xfrm>
          <a:prstGeom prst="rect">
            <a:avLst/>
          </a:prstGeom>
        </p:spPr>
      </p:pic>
      <p:sp>
        <p:nvSpPr>
          <p:cNvPr id="1120645647" name="Double flèche horizontale 3"/>
          <p:cNvSpPr/>
          <p:nvPr/>
        </p:nvSpPr>
        <p:spPr bwMode="auto">
          <a:xfrm>
            <a:off x="4839760" y="1198040"/>
            <a:ext cx="671512" cy="374651"/>
          </a:xfrm>
          <a:prstGeom prst="left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53903626" name="Espace réservé du contenu 2"/>
          <p:cNvSpPr txBox="1"/>
          <p:nvPr/>
        </p:nvSpPr>
        <p:spPr bwMode="auto">
          <a:xfrm>
            <a:off x="5511273" y="1870616"/>
            <a:ext cx="6549025" cy="48716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endParaRPr lang="fr-FR" sz="200" b="1" dirty="0"/>
          </a:p>
          <a:p>
            <a:pPr>
              <a:spcBef>
                <a:spcPts val="0"/>
              </a:spcBef>
              <a:buNone/>
              <a:defRPr/>
            </a:pPr>
            <a:r>
              <a:rPr lang="fr-FR" sz="1700" b="1" u="sng" dirty="0">
                <a:solidFill>
                  <a:schemeClr val="accent4">
                    <a:lumMod val="75000"/>
                  </a:schemeClr>
                </a:solidFill>
              </a:rPr>
              <a:t>But </a:t>
            </a:r>
            <a:r>
              <a:rPr lang="fr-FR" sz="1700" b="1" dirty="0"/>
              <a:t>: défendre les intérêts des producteurs suisses</a:t>
            </a:r>
            <a:endParaRPr dirty="0"/>
          </a:p>
          <a:p>
            <a:pPr>
              <a:spcBef>
                <a:spcPts val="0"/>
              </a:spcBef>
              <a:buNone/>
              <a:defRPr/>
            </a:pPr>
            <a:r>
              <a:rPr lang="fr-FR" sz="1700" b="1" dirty="0"/>
              <a:t>de lait et organisations régionales sur les plans</a:t>
            </a:r>
            <a:endParaRPr dirty="0"/>
          </a:p>
          <a:p>
            <a:pPr>
              <a:spcBef>
                <a:spcPts val="0"/>
              </a:spcBef>
              <a:buNone/>
              <a:defRPr/>
            </a:pPr>
            <a:r>
              <a:rPr lang="fr-FR" sz="1700" b="1" dirty="0"/>
              <a:t>économique, politique et social.</a:t>
            </a:r>
            <a:r>
              <a:rPr lang="fr-FR" sz="1700" dirty="0"/>
              <a:t> </a:t>
            </a:r>
          </a:p>
          <a:p>
            <a:pPr>
              <a:spcBef>
                <a:spcPts val="0"/>
              </a:spcBef>
              <a:buNone/>
              <a:defRPr/>
            </a:pPr>
            <a:endParaRPr lang="fr-FR" sz="1700" dirty="0"/>
          </a:p>
          <a:p>
            <a:pPr>
              <a:spcBef>
                <a:spcPts val="0"/>
              </a:spcBef>
              <a:buNone/>
              <a:defRPr/>
            </a:pPr>
            <a:endParaRPr lang="fr-FR" sz="1000" dirty="0"/>
          </a:p>
          <a:p>
            <a:pPr>
              <a:spcBef>
                <a:spcPts val="0"/>
              </a:spcBef>
              <a:buFont typeface="Wingdings"/>
              <a:buChar char="à"/>
              <a:defRPr/>
            </a:pPr>
            <a:r>
              <a:rPr lang="fr-FR" sz="1700" b="1" dirty="0">
                <a:solidFill>
                  <a:srgbClr val="FF0000"/>
                </a:solidFill>
              </a:rPr>
              <a:t>Budget FPSL = 37 millions Fr.</a:t>
            </a:r>
            <a:endParaRPr lang="fr-FR" sz="17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sz="1700" b="1" dirty="0"/>
              <a:t>Dont 23 millions des cotisations des producteurs (60%)</a:t>
            </a:r>
            <a:endParaRPr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sz="1800" dirty="0"/>
              <a:t>Charges de personnel : </a:t>
            </a:r>
            <a:r>
              <a:rPr lang="fr-FR" sz="1800" b="1" dirty="0"/>
              <a:t>106 postes</a:t>
            </a:r>
            <a:r>
              <a:rPr lang="fr-FR" sz="1800" dirty="0"/>
              <a:t> à plein temps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700" dirty="0"/>
          </a:p>
          <a:p>
            <a:pPr>
              <a:spcBef>
                <a:spcPts val="0"/>
              </a:spcBef>
              <a:buNone/>
              <a:defRPr/>
            </a:pPr>
            <a:endParaRPr lang="fr-FR" sz="1700" dirty="0"/>
          </a:p>
        </p:txBody>
      </p:sp>
      <p:pic>
        <p:nvPicPr>
          <p:cNvPr id="1869417452" name="Image 7" descr="Une image contenant texte, carte, capture d’écran, Police&#10;&#10;Description générée automatiquement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849010" y="3866770"/>
            <a:ext cx="4208027" cy="28754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4799195" name="Image 611145752"/>
          <p:cNvPicPr>
            <a:picLocks noChangeAspect="1"/>
          </p:cNvPicPr>
          <p:nvPr/>
        </p:nvPicPr>
        <p:blipFill rotWithShape="1">
          <a:blip r:embed="rId3"/>
          <a:srcRect b="7125"/>
          <a:stretch/>
        </p:blipFill>
        <p:spPr bwMode="auto">
          <a:xfrm>
            <a:off x="7101253" y="5428627"/>
            <a:ext cx="1509346" cy="1401798"/>
          </a:xfrm>
          <a:prstGeom prst="rect">
            <a:avLst/>
          </a:prstGeom>
        </p:spPr>
      </p:pic>
      <p:sp>
        <p:nvSpPr>
          <p:cNvPr id="1392546789" name="Titre 1"/>
          <p:cNvSpPr>
            <a:spLocks noGrp="1"/>
          </p:cNvSpPr>
          <p:nvPr>
            <p:ph type="title"/>
          </p:nvPr>
        </p:nvSpPr>
        <p:spPr bwMode="auto">
          <a:xfrm>
            <a:off x="287353" y="500721"/>
            <a:ext cx="11744751" cy="54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ea typeface="Arial"/>
                <a:cs typeface="Arial"/>
              </a:rPr>
              <a:t>UNITERRE, organisation paysanne indépendante</a:t>
            </a:r>
            <a:endParaRPr>
              <a:latin typeface="Arial"/>
              <a:cs typeface="Arial"/>
            </a:endParaRPr>
          </a:p>
        </p:txBody>
      </p:sp>
      <p:sp>
        <p:nvSpPr>
          <p:cNvPr id="865025273" name="ZoneTexte 13"/>
          <p:cNvSpPr txBox="1">
            <a:spLocks noChangeArrowheads="1"/>
          </p:cNvSpPr>
          <p:nvPr/>
        </p:nvSpPr>
        <p:spPr bwMode="auto">
          <a:xfrm>
            <a:off x="129198" y="4799436"/>
            <a:ext cx="774749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dirty="0">
              <a:solidFill>
                <a:schemeClr val="tx1"/>
              </a:solidFill>
              <a:ea typeface="Helvetica"/>
              <a:cs typeface="Helvetica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1’000 membres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fr-CH" b="1" dirty="0" err="1">
                <a:solidFill>
                  <a:schemeClr val="tx1"/>
                </a:solidFill>
                <a:ea typeface="Helvetica"/>
                <a:cs typeface="Helvetica"/>
              </a:rPr>
              <a:t>Uniterre</a:t>
            </a: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 est membre de « </a:t>
            </a:r>
            <a:r>
              <a:rPr lang="fr-CH" b="1" dirty="0" err="1">
                <a:solidFill>
                  <a:schemeClr val="tx1"/>
                </a:solidFill>
                <a:ea typeface="Helvetica"/>
                <a:cs typeface="Helvetica"/>
              </a:rPr>
              <a:t>European</a:t>
            </a: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 Milk </a:t>
            </a:r>
            <a:r>
              <a:rPr lang="fr-CH" b="1" dirty="0" err="1">
                <a:solidFill>
                  <a:schemeClr val="tx1"/>
                </a:solidFill>
                <a:ea typeface="Helvetica"/>
                <a:cs typeface="Helvetica"/>
              </a:rPr>
              <a:t>Board</a:t>
            </a: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 » </a:t>
            </a:r>
            <a:endParaRPr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et de « La Via </a:t>
            </a:r>
            <a:r>
              <a:rPr lang="fr-CH" b="1" dirty="0" err="1">
                <a:solidFill>
                  <a:schemeClr val="tx1"/>
                </a:solidFill>
                <a:ea typeface="Helvetica"/>
                <a:cs typeface="Helvetica"/>
              </a:rPr>
              <a:t>Campesina</a:t>
            </a:r>
            <a:r>
              <a:rPr lang="fr-CH" b="1" dirty="0">
                <a:solidFill>
                  <a:schemeClr val="tx1"/>
                </a:solidFill>
                <a:ea typeface="Helvetica"/>
                <a:cs typeface="Helvetica"/>
              </a:rPr>
              <a:t> »</a:t>
            </a:r>
            <a:endParaRPr b="1" dirty="0">
              <a:solidFill>
                <a:schemeClr val="tx1"/>
              </a:solidFill>
              <a:ea typeface="Helvetica"/>
              <a:cs typeface="Helvetica"/>
            </a:endParaRPr>
          </a:p>
          <a:p>
            <a:pPr>
              <a:defRPr/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1021669087" name="Image 217847523"/>
          <p:cNvPicPr>
            <a:picLocks noChangeAspect="1"/>
          </p:cNvPicPr>
          <p:nvPr/>
        </p:nvPicPr>
        <p:blipFill rotWithShape="1">
          <a:blip r:embed="rId4"/>
          <a:srcRect l="16364" t="13966" r="43410" b="22998"/>
          <a:stretch/>
        </p:blipFill>
        <p:spPr bwMode="auto">
          <a:xfrm>
            <a:off x="8192999" y="1267557"/>
            <a:ext cx="3678115" cy="4322884"/>
          </a:xfrm>
          <a:prstGeom prst="rect">
            <a:avLst/>
          </a:prstGeom>
        </p:spPr>
      </p:pic>
      <p:pic>
        <p:nvPicPr>
          <p:cNvPr id="368077485" name="Image 348118458"/>
          <p:cNvPicPr>
            <a:picLocks noChangeAspect="1"/>
          </p:cNvPicPr>
          <p:nvPr/>
        </p:nvPicPr>
        <p:blipFill rotWithShape="1">
          <a:blip r:embed="rId5"/>
          <a:srcRect l="8571" t="7734" r="17801" b="17714"/>
          <a:stretch/>
        </p:blipFill>
        <p:spPr bwMode="auto">
          <a:xfrm>
            <a:off x="3606865" y="5972585"/>
            <a:ext cx="1225570" cy="748369"/>
          </a:xfrm>
          <a:prstGeom prst="rect">
            <a:avLst/>
          </a:prstGeom>
        </p:spPr>
      </p:pic>
      <p:pic>
        <p:nvPicPr>
          <p:cNvPr id="1574123867" name="Image 337720848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5652886" y="5538100"/>
            <a:ext cx="1499689" cy="1182853"/>
          </a:xfrm>
          <a:prstGeom prst="rect">
            <a:avLst/>
          </a:prstGeom>
        </p:spPr>
      </p:pic>
      <p:sp>
        <p:nvSpPr>
          <p:cNvPr id="836831607" name="Rectangle 3"/>
          <p:cNvSpPr txBox="1">
            <a:spLocks noChangeArrowheads="1"/>
          </p:cNvSpPr>
          <p:nvPr/>
        </p:nvSpPr>
        <p:spPr bwMode="auto">
          <a:xfrm>
            <a:off x="129198" y="1384899"/>
            <a:ext cx="7747490" cy="5026271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5000"/>
          </a:bodyPr>
          <a:lstStyle/>
          <a:p>
            <a:pPr marL="342900" lvl="0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000" b="1" dirty="0"/>
              <a:t>S</a:t>
            </a:r>
            <a:r>
              <a:rPr lang="fr-FR" sz="2000" b="1" dirty="0">
                <a:ea typeface="ＭＳ Ｐゴシック"/>
                <a:cs typeface="ＭＳ Ｐゴシック"/>
              </a:rPr>
              <a:t>outenir une </a:t>
            </a:r>
            <a:r>
              <a:rPr lang="fr-FR" sz="2000" b="1" dirty="0">
                <a:solidFill>
                  <a:srgbClr val="A83324"/>
                </a:solidFill>
                <a:ea typeface="ＭＳ Ｐゴシック"/>
                <a:cs typeface="ＭＳ Ｐゴシック"/>
              </a:rPr>
              <a:t>agriculture paysanne </a:t>
            </a:r>
            <a:r>
              <a:rPr lang="fr-FR" sz="2000" b="1" dirty="0">
                <a:ea typeface="ＭＳ Ｐゴシック"/>
                <a:cs typeface="ＭＳ Ｐゴシック"/>
              </a:rPr>
              <a:t>de proximité, contractuelle, diversifiée, qui préserve les ressources naturelles et les savoir-faire au travers de :</a:t>
            </a:r>
          </a:p>
          <a:p>
            <a:pPr marL="342900" lvl="0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800" dirty="0"/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000" b="1" dirty="0"/>
              <a:t>des </a:t>
            </a:r>
            <a:r>
              <a:rPr lang="fr-FR" sz="2000" b="1" dirty="0">
                <a:solidFill>
                  <a:srgbClr val="A83324"/>
                </a:solidFill>
              </a:rPr>
              <a:t>prix justes et des filières transparentes</a:t>
            </a:r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800" dirty="0"/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000" b="1" dirty="0">
                <a:ea typeface="ＭＳ Ｐゴシック"/>
                <a:cs typeface="ＭＳ Ｐゴシック"/>
              </a:rPr>
              <a:t>la </a:t>
            </a:r>
            <a:r>
              <a:rPr lang="fr-FR" sz="2000" b="1" dirty="0">
                <a:solidFill>
                  <a:srgbClr val="A83324"/>
                </a:solidFill>
                <a:ea typeface="ＭＳ Ｐゴシック"/>
                <a:cs typeface="ＭＳ Ｐゴシック"/>
              </a:rPr>
              <a:t>souveraineté alimentaire</a:t>
            </a:r>
            <a:r>
              <a:rPr lang="fr-FR" sz="2000" b="1" dirty="0">
                <a:ea typeface="ＭＳ Ｐゴシック"/>
                <a:cs typeface="ＭＳ Ｐゴシック"/>
              </a:rPr>
              <a:t> (solidarité paysanne internationale et décider de son système alimentaire) et </a:t>
            </a:r>
            <a:r>
              <a:rPr lang="fr-FR" sz="2000" b="1" dirty="0">
                <a:solidFill>
                  <a:srgbClr val="A83324"/>
                </a:solidFill>
              </a:rPr>
              <a:t>l’agroécologie</a:t>
            </a:r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800" dirty="0"/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000" b="1" dirty="0"/>
              <a:t>Sortir la production agricole </a:t>
            </a:r>
            <a:r>
              <a:rPr lang="fr-FR" sz="2000" b="1" dirty="0">
                <a:solidFill>
                  <a:srgbClr val="A83324"/>
                </a:solidFill>
              </a:rPr>
              <a:t>des traités de libre-échange</a:t>
            </a:r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sz="800" dirty="0"/>
          </a:p>
          <a:p>
            <a:pPr marL="800100" lvl="1" indent="-342900" defTabSz="1100138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000" b="1" dirty="0">
                <a:solidFill>
                  <a:srgbClr val="A83324"/>
                </a:solidFill>
              </a:rPr>
              <a:t>Faciliter l’accès à la terre</a:t>
            </a:r>
            <a:r>
              <a:rPr lang="fr-FR" sz="2000" b="1" dirty="0"/>
              <a:t>, en particulier pour les personnes non-issues du milieu agricole</a:t>
            </a:r>
            <a:endParaRPr lang="en-US" sz="1300" b="0" i="0" u="none" strike="noStrike" cap="none" spc="0" dirty="0">
              <a:ln>
                <a:noFill/>
              </a:ln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en-US" sz="1300" b="0" i="0" u="none" strike="noStrike" cap="none" spc="0" dirty="0">
              <a:ln>
                <a:noFill/>
              </a:ln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2010673" name="Titre 1"/>
          <p:cNvSpPr>
            <a:spLocks noGrp="1"/>
          </p:cNvSpPr>
          <p:nvPr>
            <p:ph type="title"/>
          </p:nvPr>
        </p:nvSpPr>
        <p:spPr bwMode="auto">
          <a:xfrm>
            <a:off x="0" y="44728"/>
            <a:ext cx="1027821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Combats d’Uniterre pour le marché laitier 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1713350174" name="Espace réservé du contenu 4"/>
          <p:cNvSpPr>
            <a:spLocks noGrp="1"/>
          </p:cNvSpPr>
          <p:nvPr>
            <p:ph idx="1"/>
          </p:nvPr>
        </p:nvSpPr>
        <p:spPr bwMode="auto">
          <a:xfrm>
            <a:off x="172161" y="1141135"/>
            <a:ext cx="7403141" cy="5100637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  <a:defRPr/>
            </a:pPr>
            <a:endParaRPr lang="fr-FR" sz="200"/>
          </a:p>
          <a:p>
            <a:pPr>
              <a:defRPr/>
            </a:pPr>
            <a:r>
              <a:rPr lang="fr-FR" sz="2200"/>
              <a:t>Déni de démocratie : non respect de la </a:t>
            </a:r>
            <a:r>
              <a:rPr lang="fr-CH" sz="2200"/>
              <a:t>Motion Noser  (19.3952)  - Améliorer les termes du contrat-type de l'Interprofession du lait</a:t>
            </a:r>
            <a:r>
              <a:rPr lang="fr-FR" sz="2200"/>
              <a:t> accepté par les deux chambres en 2019 et 2020</a:t>
            </a:r>
            <a:endParaRPr/>
          </a:p>
          <a:p>
            <a:pPr>
              <a:defRPr/>
            </a:pPr>
            <a:endParaRPr lang="fr-FR" sz="1000"/>
          </a:p>
          <a:p>
            <a:pPr>
              <a:defRPr/>
            </a:pPr>
            <a:r>
              <a:rPr lang="fr-FR" sz="2400" u="sng"/>
              <a:t>Crise laitière actuelle </a:t>
            </a:r>
            <a:r>
              <a:rPr lang="fr-FR" sz="2400"/>
              <a:t>:</a:t>
            </a:r>
            <a:endParaRPr/>
          </a:p>
          <a:p>
            <a:pPr lvl="1">
              <a:defRPr/>
            </a:pPr>
            <a:r>
              <a:rPr lang="fr-FR" sz="2000" b="1"/>
              <a:t> Surproduction actuelle de 10%</a:t>
            </a:r>
            <a:endParaRPr/>
          </a:p>
          <a:p>
            <a:pPr lvl="1">
              <a:defRPr/>
            </a:pPr>
            <a:r>
              <a:rPr lang="fr-FR" sz="2000"/>
              <a:t> Ré-introduction </a:t>
            </a:r>
            <a:r>
              <a:rPr lang="fr-FR" sz="2000" b="1"/>
              <a:t>du lait segment C – chute des prix du lait, seulement impacté aux producteurs</a:t>
            </a:r>
            <a:endParaRPr/>
          </a:p>
          <a:p>
            <a:pPr lvl="1">
              <a:defRPr/>
            </a:pPr>
            <a:r>
              <a:rPr lang="fr-FR" sz="2000" b="1"/>
              <a:t> Conséquence</a:t>
            </a:r>
            <a:r>
              <a:rPr lang="fr-FR" sz="2000"/>
              <a:t> d’un problème structurel au sein de l’IP Lait et de la FPSL</a:t>
            </a:r>
            <a:endParaRPr/>
          </a:p>
          <a:p>
            <a:pPr lvl="1">
              <a:defRPr/>
            </a:pPr>
            <a:r>
              <a:rPr lang="fr-FR" sz="2000"/>
              <a:t> Trafic perfectionnement qui explose : passage de 1’000 tonnes d’importation de poudre de lait à quasi 5’000 tonnes entre 2019 et 2024</a:t>
            </a:r>
            <a:endParaRPr/>
          </a:p>
          <a:p>
            <a:pPr lvl="1">
              <a:defRPr/>
            </a:pPr>
            <a:r>
              <a:rPr lang="fr-FR" sz="2000"/>
              <a:t> Mondelez compte importer 924 tonnes de beurre pour son Toblerone </a:t>
            </a:r>
            <a:endParaRPr/>
          </a:p>
        </p:txBody>
      </p:sp>
      <p:pic>
        <p:nvPicPr>
          <p:cNvPr id="567813192" name="Image 3" descr="Une image contenant personne, plein air, habits, bâtiment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036680" y="928593"/>
            <a:ext cx="2875074" cy="1931848"/>
          </a:xfrm>
          <a:prstGeom prst="rect">
            <a:avLst/>
          </a:prstGeom>
        </p:spPr>
      </p:pic>
      <p:pic>
        <p:nvPicPr>
          <p:cNvPr id="1736141331" name="Image 5"/>
          <p:cNvPicPr>
            <a:picLocks noChangeAspect="1"/>
          </p:cNvPicPr>
          <p:nvPr/>
        </p:nvPicPr>
        <p:blipFill rotWithShape="1">
          <a:blip r:embed="rId4"/>
          <a:srcRect t="32478" b="17948"/>
          <a:stretch/>
        </p:blipFill>
        <p:spPr bwMode="auto">
          <a:xfrm>
            <a:off x="9097083" y="4926151"/>
            <a:ext cx="2922756" cy="1931849"/>
          </a:xfrm>
          <a:prstGeom prst="rect">
            <a:avLst/>
          </a:prstGeom>
        </p:spPr>
      </p:pic>
      <p:pic>
        <p:nvPicPr>
          <p:cNvPr id="520620731" name="Image 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751867" y="2941557"/>
            <a:ext cx="2643266" cy="1903478"/>
          </a:xfrm>
          <a:prstGeom prst="rect">
            <a:avLst/>
          </a:prstGeom>
        </p:spPr>
      </p:pic>
      <p:pic>
        <p:nvPicPr>
          <p:cNvPr id="1241781693" name="Image 10" descr="Une image contenant Visage humain, texte, habits, personne&#10;&#10;Le contenu généré par l’IA peut êtr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7141952" y="5072925"/>
            <a:ext cx="1752599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1046868" name="Image 9" descr="Une image contenant nourriture, texte, Confiture de fruits, Conteneurs de stockage alimentaire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985048" y="2338466"/>
            <a:ext cx="1100871" cy="822835"/>
          </a:xfrm>
          <a:prstGeom prst="rect">
            <a:avLst/>
          </a:prstGeom>
        </p:spPr>
      </p:pic>
      <p:sp>
        <p:nvSpPr>
          <p:cNvPr id="1507867410" name="Titr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600" b="1">
                <a:solidFill>
                  <a:srgbClr val="800000"/>
                </a:solidFill>
              </a:rPr>
              <a:t>Le lait équitable Faireswiss : une façon de reprendre le pouvoir</a:t>
            </a:r>
            <a:endParaRPr lang="fr-FR" sz="3600"/>
          </a:p>
        </p:txBody>
      </p:sp>
      <p:sp>
        <p:nvSpPr>
          <p:cNvPr id="590685711" name="ZoneTexte 4"/>
          <p:cNvSpPr txBox="1"/>
          <p:nvPr/>
        </p:nvSpPr>
        <p:spPr bwMode="auto">
          <a:xfrm>
            <a:off x="-183517" y="3084230"/>
            <a:ext cx="72738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  <a:defRPr/>
            </a:pPr>
            <a:r>
              <a:rPr lang="fr-CH" b="1" u="sng"/>
              <a:t>Lancement </a:t>
            </a:r>
            <a:r>
              <a:rPr lang="fr-CH" b="1"/>
              <a:t>: </a:t>
            </a:r>
            <a:r>
              <a:rPr lang="fr-CH" b="1">
                <a:solidFill>
                  <a:srgbClr val="FF0000"/>
                </a:solidFill>
              </a:rPr>
              <a:t>23 septembre 2019</a:t>
            </a:r>
            <a:endParaRPr lang="fr-CH"/>
          </a:p>
          <a:p>
            <a:pPr marL="742950" lvl="1" indent="-285750">
              <a:buFont typeface="Arial"/>
              <a:buChar char="•"/>
              <a:defRPr/>
            </a:pPr>
            <a:r>
              <a:rPr lang="fr-CH"/>
              <a:t>Création d’une </a:t>
            </a:r>
            <a:r>
              <a:rPr lang="fr-CH" b="1"/>
              <a:t>coopérative de producteur.trice.s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fr-FR" b="1">
                <a:solidFill>
                  <a:srgbClr val="403152"/>
                </a:solidFill>
              </a:rPr>
              <a:t>75 producteur.trice.s</a:t>
            </a:r>
            <a:endParaRPr lang="fr-FR">
              <a:solidFill>
                <a:srgbClr val="403152"/>
              </a:solidFill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fr-CH"/>
              <a:t>+ plus de 120 personnes sur liste d’attente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fr-CH"/>
              <a:t>Disponible dans 500 points de vente : Manor, Aldi, Aligro, PAM, Edelweiss, Spar, Culturefood, épiceries locales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r>
              <a:rPr lang="fr-CH"/>
              <a:t>1,5 millions de litres de lait vendus en 2025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endParaRPr lang="fr-CH"/>
          </a:p>
          <a:p>
            <a:pPr marL="742950" lvl="1" indent="-285750">
              <a:buFont typeface="Wingdings"/>
              <a:buChar char="Ø"/>
              <a:defRPr/>
            </a:pPr>
            <a:r>
              <a:rPr lang="fr-FR" b="1">
                <a:solidFill>
                  <a:srgbClr val="FF0000"/>
                </a:solidFill>
              </a:rPr>
              <a:t>2,8 millions francs récupérés sur le marché pour les producteurs de lait</a:t>
            </a:r>
            <a:endParaRPr/>
          </a:p>
          <a:p>
            <a:pPr marL="742950" lvl="1" indent="-285750">
              <a:buFont typeface="Arial"/>
              <a:buChar char="•"/>
              <a:defRPr/>
            </a:pPr>
            <a:endParaRPr lang="fr-CH"/>
          </a:p>
          <a:p>
            <a:pPr marL="742950" lvl="1" indent="-285750">
              <a:buFont typeface="Arial"/>
              <a:buChar char="•"/>
              <a:defRPr/>
            </a:pPr>
            <a:endParaRPr lang="fr-FR">
              <a:solidFill>
                <a:srgbClr val="403152"/>
              </a:solidFill>
            </a:endParaRPr>
          </a:p>
          <a:p>
            <a:pPr lvl="1">
              <a:defRPr/>
            </a:pPr>
            <a:endParaRPr lang="fr-CH" b="1"/>
          </a:p>
          <a:p>
            <a:pPr marL="742950" lvl="1" indent="-285750">
              <a:buFont typeface="Arial"/>
              <a:buChar char="•"/>
              <a:defRPr/>
            </a:pPr>
            <a:endParaRPr lang="fr-CH" b="1"/>
          </a:p>
          <a:p>
            <a:pPr lvl="1">
              <a:defRPr/>
            </a:pPr>
            <a:endParaRPr lang="fr-FR" i="1"/>
          </a:p>
        </p:txBody>
      </p:sp>
      <p:pic>
        <p:nvPicPr>
          <p:cNvPr id="155330723" name="Image 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093400" y="1328436"/>
            <a:ext cx="2982467" cy="1485782"/>
          </a:xfrm>
          <a:prstGeom prst="rect">
            <a:avLst/>
          </a:prstGeom>
        </p:spPr>
      </p:pic>
      <p:pic>
        <p:nvPicPr>
          <p:cNvPr id="1463513980" name="Image 2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431654" y="927654"/>
            <a:ext cx="3325634" cy="2216536"/>
          </a:xfrm>
          <a:prstGeom prst="rect">
            <a:avLst/>
          </a:prstGeom>
        </p:spPr>
      </p:pic>
      <p:pic>
        <p:nvPicPr>
          <p:cNvPr id="1465479629" name="Image 6" descr="Une image contenant texte, Empaquetage et étiquetage, carton, étiquette&#10;&#10;Le contenu généré par l’IA peut êtr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4796655" y="723293"/>
            <a:ext cx="2193424" cy="2560417"/>
          </a:xfrm>
          <a:prstGeom prst="rect">
            <a:avLst/>
          </a:prstGeom>
        </p:spPr>
      </p:pic>
      <p:pic>
        <p:nvPicPr>
          <p:cNvPr id="1315385620" name="Image 13" descr="Une image contenant personne, plein air, habits, ciel&#10;&#10;Le contenu généré par l’IA peut être incorrect.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682324" y="4561013"/>
            <a:ext cx="5430154" cy="2216536"/>
          </a:xfrm>
          <a:prstGeom prst="rect">
            <a:avLst/>
          </a:prstGeom>
        </p:spPr>
      </p:pic>
      <p:pic>
        <p:nvPicPr>
          <p:cNvPr id="1875260712" name="Image 11" descr="Une image contenant texte, Police, capture d’écran, logo&#10;&#10;Le contenu généré par l’IA peut être incorrect.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9270575" y="3443981"/>
            <a:ext cx="1852127" cy="19550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695157688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95813338" name="Titre 1"/>
          <p:cNvSpPr>
            <a:spLocks noGrp="1"/>
          </p:cNvSpPr>
          <p:nvPr>
            <p:ph type="title"/>
          </p:nvPr>
        </p:nvSpPr>
        <p:spPr bwMode="auto">
          <a:xfrm>
            <a:off x="236121" y="-116353"/>
            <a:ext cx="6002110" cy="14954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fr-CH" sz="3600" b="1" dirty="0">
                <a:solidFill>
                  <a:srgbClr val="800000"/>
                </a:solidFill>
                <a:latin typeface="Arial"/>
                <a:cs typeface="Arial"/>
              </a:rPr>
              <a:t>Accès à la terre</a:t>
            </a:r>
            <a:endParaRPr sz="3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3914085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83655" y="1103693"/>
            <a:ext cx="6632129" cy="52928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fr-FR" sz="2000" b="1" dirty="0"/>
              <a:t>Faciliter l’accès à la terre, en particulier pour les personnes non-issues du milieu agricole et freiner la disparation des fermes</a:t>
            </a:r>
            <a:endParaRPr dirty="0"/>
          </a:p>
          <a:p>
            <a:pPr>
              <a:defRPr/>
            </a:pPr>
            <a:endParaRPr lang="fr-FR" sz="1100" b="1" dirty="0"/>
          </a:p>
          <a:p>
            <a:pPr>
              <a:defRPr/>
            </a:pPr>
            <a:r>
              <a:rPr lang="fr-CH" sz="2000" dirty="0"/>
              <a:t>Publication d’une brochure « La terre à celleux qui la cultivent !» </a:t>
            </a:r>
            <a:endParaRPr dirty="0"/>
          </a:p>
          <a:p>
            <a:pPr>
              <a:defRPr/>
            </a:pPr>
            <a:endParaRPr lang="fr-CH" sz="1000" dirty="0"/>
          </a:p>
          <a:p>
            <a:pPr>
              <a:defRPr/>
            </a:pPr>
            <a:r>
              <a:rPr lang="fr-CH" sz="2000" dirty="0"/>
              <a:t>Coordination de la Coalition terre : partenaires engagés sur les questions de renouvellement générationnel et d’accès à la terre (Association des Petits Paysans, MAPC, Longo Maï, </a:t>
            </a:r>
            <a:r>
              <a:rPr lang="fr-CH" sz="2000" dirty="0" err="1"/>
              <a:t>etc</a:t>
            </a:r>
            <a:r>
              <a:rPr lang="fr-CH" sz="2000" dirty="0"/>
              <a:t>) </a:t>
            </a:r>
            <a:endParaRPr dirty="0"/>
          </a:p>
          <a:p>
            <a:pPr>
              <a:defRPr/>
            </a:pPr>
            <a:endParaRPr lang="fr-CH" sz="1000" dirty="0"/>
          </a:p>
          <a:p>
            <a:pPr>
              <a:defRPr/>
            </a:pPr>
            <a:r>
              <a:rPr lang="fr-CH" sz="2000" dirty="0"/>
              <a:t>Accompagnement personnalisé pour les paysans non issus du milieu agricole qui souhaitent monter des projets paysans</a:t>
            </a:r>
            <a:endParaRPr dirty="0"/>
          </a:p>
          <a:p>
            <a:pPr marL="0" indent="0">
              <a:buNone/>
              <a:defRPr/>
            </a:pPr>
            <a:endParaRPr lang="fr-CH" sz="1000" dirty="0"/>
          </a:p>
          <a:p>
            <a:pPr>
              <a:defRPr/>
            </a:pPr>
            <a:r>
              <a:rPr lang="fr-CH" sz="2000" dirty="0"/>
              <a:t>Sensibilisation des communes sur la valeur de leurs terres agricoles </a:t>
            </a:r>
            <a:endParaRPr dirty="0"/>
          </a:p>
          <a:p>
            <a:pPr>
              <a:defRPr/>
            </a:pPr>
            <a:endParaRPr lang="fr-CH" sz="1000" dirty="0"/>
          </a:p>
          <a:p>
            <a:pPr>
              <a:defRPr/>
            </a:pPr>
            <a:r>
              <a:rPr lang="fr-CH" sz="2000" dirty="0"/>
              <a:t>Soutien aux cédants n’ayant pas de repreneurs au sein de la famille</a:t>
            </a:r>
            <a:endParaRPr dirty="0"/>
          </a:p>
          <a:p>
            <a:pPr>
              <a:defRPr/>
            </a:pPr>
            <a:endParaRPr dirty="0"/>
          </a:p>
          <a:p>
            <a:pPr marL="0" indent="0">
              <a:buNone/>
              <a:defRPr/>
            </a:pPr>
            <a:endParaRPr lang="fr-FR" sz="2000" b="1" dirty="0"/>
          </a:p>
          <a:p>
            <a:pPr>
              <a:defRPr/>
            </a:pPr>
            <a:endParaRPr lang="fr-FR" sz="2000" dirty="0"/>
          </a:p>
        </p:txBody>
      </p:sp>
      <p:pic>
        <p:nvPicPr>
          <p:cNvPr id="41942387" name="Image 4" descr="Une image contenant texte, affiche, livre, noir et blanc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rcRect t="3158" r="-1" b="-1"/>
          <a:stretch/>
        </p:blipFill>
        <p:spPr bwMode="auto">
          <a:xfrm>
            <a:off x="7199440" y="10"/>
            <a:ext cx="4992559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9254083" name="Titre 1"/>
          <p:cNvSpPr>
            <a:spLocks noGrp="1"/>
          </p:cNvSpPr>
          <p:nvPr>
            <p:ph type="title"/>
          </p:nvPr>
        </p:nvSpPr>
        <p:spPr bwMode="auto">
          <a:xfrm>
            <a:off x="211469" y="0"/>
            <a:ext cx="10515600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fr-CH" sz="3600" b="1" dirty="0">
                <a:solidFill>
                  <a:srgbClr val="800000"/>
                </a:solidFill>
                <a:latin typeface="Arial"/>
                <a:cs typeface="Arial"/>
              </a:rPr>
              <a:t>Agroécologie</a:t>
            </a:r>
            <a:endParaRPr dirty="0"/>
          </a:p>
        </p:txBody>
      </p:sp>
      <p:sp>
        <p:nvSpPr>
          <p:cNvPr id="144670635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11469" y="1253330"/>
            <a:ext cx="8436429" cy="56046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b="1" dirty="0"/>
              <a:t>Se diriger vers une agriculture qui respecte les principes de l’agroécologie</a:t>
            </a:r>
            <a:endParaRPr dirty="0"/>
          </a:p>
          <a:p>
            <a:pPr>
              <a:defRPr/>
            </a:pPr>
            <a:endParaRPr lang="fr-FR" sz="800" b="1" dirty="0"/>
          </a:p>
          <a:p>
            <a:pPr>
              <a:defRPr/>
            </a:pPr>
            <a:r>
              <a:rPr lang="fr-CH" sz="2400" dirty="0"/>
              <a:t>Réseau paysan pour l’échange de pratiques agroécologiques</a:t>
            </a:r>
          </a:p>
          <a:p>
            <a:pPr lvl="1" defTabSz="1100138" rt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fr-CH" sz="2000" i="1" dirty="0"/>
              <a:t> Projet pilote chapeauté par le réseau </a:t>
            </a:r>
            <a:r>
              <a:rPr lang="fr-CH" sz="2000" i="1" dirty="0" err="1"/>
              <a:t>Agroecology</a:t>
            </a:r>
            <a:r>
              <a:rPr lang="fr-CH" sz="2000" i="1" dirty="0"/>
              <a:t> </a:t>
            </a:r>
            <a:r>
              <a:rPr lang="fr-CH" sz="2000" i="1" dirty="0" err="1"/>
              <a:t>works</a:t>
            </a:r>
            <a:r>
              <a:rPr lang="fr-CH" sz="2000" i="1" dirty="0"/>
              <a:t>! - dont nous sommes membre du comité – et que nous avons lancé avec d’autres organisations partenaires au sein du réseau</a:t>
            </a:r>
          </a:p>
          <a:p>
            <a:pPr lvl="1" defTabSz="1100137" rt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fr-CH" sz="2000" b="1" dirty="0"/>
              <a:t> But: inciter les paysans à adopter des pratiques agroécologiques par la transmission de savoirs entre praticiens</a:t>
            </a:r>
          </a:p>
          <a:p>
            <a:pPr lvl="1" defTabSz="1100137" rt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fr-CH" sz="2000" b="1" dirty="0"/>
              <a:t> 60 coachings</a:t>
            </a:r>
            <a:r>
              <a:rPr lang="fr-CH" sz="2000" dirty="0"/>
              <a:t> de paysans à paysans prévus pour 2026</a:t>
            </a:r>
          </a:p>
          <a:p>
            <a:pPr lvl="1" defTabSz="1100137" rt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fr-CH" sz="2000" b="1" dirty="0"/>
              <a:t> 10 coachings ont déjà eu lieu</a:t>
            </a:r>
            <a:r>
              <a:rPr lang="fr-CH" sz="2000" dirty="0"/>
              <a:t> </a:t>
            </a:r>
          </a:p>
          <a:p>
            <a:pPr lvl="1" defTabSz="1100137" rt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fr-CH" sz="2000" dirty="0"/>
              <a:t> Soutenu par différentes fondations ainsi que l’Office fédéral de l’agriculture</a:t>
            </a:r>
          </a:p>
          <a:p>
            <a:pPr>
              <a:defRPr/>
            </a:pPr>
            <a:endParaRPr dirty="0"/>
          </a:p>
          <a:p>
            <a:pPr>
              <a:defRPr/>
            </a:pPr>
            <a:endParaRPr lang="fr-CH" sz="1100" dirty="0"/>
          </a:p>
          <a:p>
            <a:pPr>
              <a:defRPr/>
            </a:pPr>
            <a:endParaRPr lang="fr-CH" sz="1100" dirty="0"/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dirty="0"/>
          </a:p>
        </p:txBody>
      </p:sp>
      <p:pic>
        <p:nvPicPr>
          <p:cNvPr id="2" name="Image 1286339775">
            <a:extLst>
              <a:ext uri="{FF2B5EF4-FFF2-40B4-BE49-F238E27FC236}">
                <a16:creationId xmlns:a16="http://schemas.microsoft.com/office/drawing/2014/main" id="{444FD558-EE32-5031-C2F9-0B353A496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9083357" y="1745042"/>
            <a:ext cx="2967129" cy="43732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1864987" name="Image 7" descr="Une image contenant texte, capture d’écran, conception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562050" y="2168212"/>
            <a:ext cx="3215545" cy="4564505"/>
          </a:xfrm>
          <a:prstGeom prst="rect">
            <a:avLst/>
          </a:prstGeom>
        </p:spPr>
      </p:pic>
      <p:pic>
        <p:nvPicPr>
          <p:cNvPr id="1233053650" name="Image 4" descr="Une image contenant texte, logo, Police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47041" y="2933252"/>
            <a:ext cx="3508290" cy="3764665"/>
          </a:xfrm>
          <a:prstGeom prst="rect">
            <a:avLst/>
          </a:prstGeom>
        </p:spPr>
      </p:pic>
      <p:sp>
        <p:nvSpPr>
          <p:cNvPr id="1214719386" name="Titre 1"/>
          <p:cNvSpPr>
            <a:spLocks noGrp="1"/>
          </p:cNvSpPr>
          <p:nvPr>
            <p:ph type="title"/>
          </p:nvPr>
        </p:nvSpPr>
        <p:spPr bwMode="auto">
          <a:xfrm>
            <a:off x="253583" y="170253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cs typeface="Arial"/>
              </a:rPr>
              <a:t>Diagnostic Agriculture Paysanne</a:t>
            </a:r>
            <a:endParaRPr/>
          </a:p>
        </p:txBody>
      </p:sp>
      <p:sp>
        <p:nvSpPr>
          <p:cNvPr id="1115270365" name="Rectangle 3"/>
          <p:cNvSpPr txBox="1">
            <a:spLocks noChangeArrowheads="1"/>
          </p:cNvSpPr>
          <p:nvPr/>
        </p:nvSpPr>
        <p:spPr bwMode="auto">
          <a:xfrm>
            <a:off x="386406" y="1350220"/>
            <a:ext cx="10796256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9965" marR="0" lvl="0" indent="-349965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fr-FR" sz="2400" dirty="0"/>
              <a:t>Accompagnement des fermes vers une agriculture paysanne</a:t>
            </a:r>
            <a:endParaRPr dirty="0"/>
          </a:p>
          <a:p>
            <a:pPr marL="349965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Une grille d’analyse des fermes développée autour de 6 grands thèmes</a:t>
            </a:r>
            <a:endParaRPr dirty="0"/>
          </a:p>
          <a:p>
            <a:pPr marL="349965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Avant tout : un </a:t>
            </a:r>
            <a:r>
              <a:rPr lang="fr-CH" sz="2400" b="1" dirty="0"/>
              <a:t>PROJET POLITIQUE !</a:t>
            </a:r>
            <a:endParaRPr dirty="0"/>
          </a:p>
          <a:p>
            <a:pPr marL="349965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Réalisation de 30 diagnostics sur le canton de Genève</a:t>
            </a:r>
            <a:endParaRPr dirty="0"/>
          </a:p>
          <a:p>
            <a:pPr marL="349965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Réalisation de 13 diagnostics sur le canton de Vaud</a:t>
            </a:r>
            <a:endParaRPr dirty="0"/>
          </a:p>
          <a:p>
            <a:pPr marL="342900" marR="0" lvl="0" indent="-34290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defRPr/>
            </a:pPr>
            <a:endParaRPr lang="fr-FR" sz="2400" b="1" dirty="0"/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2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 </a:t>
            </a: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936528961" name="Image 5" descr="Une image contenant texte, écriture manuscrite, habits, dessin&#10;&#10;Le contenu généré par l’IA peut êtr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979230" y="3801068"/>
            <a:ext cx="2344273" cy="2705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9201904" name="Titre 1"/>
          <p:cNvSpPr>
            <a:spLocks noGrp="1"/>
          </p:cNvSpPr>
          <p:nvPr>
            <p:ph type="title"/>
          </p:nvPr>
        </p:nvSpPr>
        <p:spPr bwMode="auto">
          <a:xfrm>
            <a:off x="163642" y="0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cs typeface="Arial"/>
              </a:rPr>
              <a:t>Politique Agricole 30+</a:t>
            </a:r>
            <a:endParaRPr/>
          </a:p>
        </p:txBody>
      </p:sp>
      <p:sp>
        <p:nvSpPr>
          <p:cNvPr id="162530897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64511" y="1206922"/>
            <a:ext cx="7856095" cy="565107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FR" sz="2400" dirty="0"/>
              <a:t>Présentation de notre vision de la PA30+ </a:t>
            </a:r>
            <a:r>
              <a:rPr lang="fr-FR" sz="2400" dirty="0" err="1"/>
              <a:t>nov</a:t>
            </a:r>
            <a:r>
              <a:rPr lang="fr-FR" sz="2400" dirty="0"/>
              <a:t> 2024 à Bern </a:t>
            </a:r>
            <a:endParaRPr dirty="0"/>
          </a:p>
          <a:p>
            <a:pPr lvl="1">
              <a:defRPr/>
            </a:pPr>
            <a:r>
              <a:rPr lang="fr-FR" sz="2000" dirty="0"/>
              <a:t>Proposition d’une refonte complète des Paiements Directs basés sur le Diagnostic Agriculture Paysanne + revendications multiples</a:t>
            </a:r>
            <a:endParaRPr dirty="0"/>
          </a:p>
          <a:p>
            <a:pPr>
              <a:defRPr/>
            </a:pPr>
            <a:r>
              <a:rPr lang="fr-FR" sz="2400" dirty="0"/>
              <a:t>Communiqué presse Conseil fédéral sur la PA30+ sorti février 2026</a:t>
            </a:r>
            <a:endParaRPr dirty="0"/>
          </a:p>
          <a:p>
            <a:pPr lvl="1">
              <a:defRPr/>
            </a:pPr>
            <a:r>
              <a:rPr lang="fr-CH" sz="2000" dirty="0"/>
              <a:t>Le DEFR est chargé d'élaborer un projet pour consultation au T3 2026</a:t>
            </a:r>
            <a:endParaRPr dirty="0"/>
          </a:p>
          <a:p>
            <a:pPr>
              <a:defRPr/>
            </a:pPr>
            <a:r>
              <a:rPr lang="fr-CH" sz="2400" dirty="0" err="1"/>
              <a:t>Uniterre</a:t>
            </a:r>
            <a:r>
              <a:rPr lang="fr-CH" sz="2400" dirty="0"/>
              <a:t> combat fermement la proposition actuelle de vision de la PA30+ </a:t>
            </a:r>
            <a:endParaRPr dirty="0"/>
          </a:p>
          <a:p>
            <a:pPr lvl="1">
              <a:defRPr/>
            </a:pPr>
            <a:r>
              <a:rPr lang="fr-CH" sz="2000" dirty="0"/>
              <a:t>Favorise les grandes exploitations (augmentation limites UMOS)</a:t>
            </a:r>
            <a:endParaRPr dirty="0"/>
          </a:p>
          <a:p>
            <a:pPr lvl="1">
              <a:defRPr/>
            </a:pPr>
            <a:r>
              <a:rPr lang="fr-CH" sz="2000" dirty="0"/>
              <a:t>Ne permet pas de répondre à la disparition des fermes</a:t>
            </a:r>
            <a:endParaRPr dirty="0"/>
          </a:p>
          <a:p>
            <a:pPr lvl="1">
              <a:defRPr/>
            </a:pPr>
            <a:r>
              <a:rPr lang="fr-CH" sz="2000" dirty="0"/>
              <a:t>Augmentation du supplément laitier (prime fromagère)</a:t>
            </a:r>
            <a:endParaRPr dirty="0"/>
          </a:p>
          <a:p>
            <a:pPr lvl="1">
              <a:defRPr/>
            </a:pPr>
            <a:r>
              <a:rPr lang="fr-CH" sz="2000" dirty="0"/>
              <a:t>Conventions d’objectifs facultatives avec le commerce de détail….</a:t>
            </a:r>
            <a:endParaRPr lang="fr-FR" sz="2000" dirty="0"/>
          </a:p>
          <a:p>
            <a:pPr>
              <a:defRPr/>
            </a:pPr>
            <a:endParaRPr lang="fr-FR" sz="2400" dirty="0"/>
          </a:p>
        </p:txBody>
      </p:sp>
      <p:pic>
        <p:nvPicPr>
          <p:cNvPr id="343824406" name="Image 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421475" y="2307630"/>
            <a:ext cx="3714879" cy="247658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6230548" name="Titre 1"/>
          <p:cNvSpPr>
            <a:spLocks noGrp="1"/>
          </p:cNvSpPr>
          <p:nvPr>
            <p:ph type="title"/>
          </p:nvPr>
        </p:nvSpPr>
        <p:spPr bwMode="auto">
          <a:xfrm>
            <a:off x="537029" y="98479"/>
            <a:ext cx="1156924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>
                <a:solidFill>
                  <a:srgbClr val="980D34"/>
                </a:solidFill>
                <a:ea typeface="+mn-ea"/>
                <a:cs typeface="Arial" panose="020B0604020202020204" pitchFamily="34" charset="0"/>
              </a:rPr>
              <a:t>Assurance sociale de l’alimentation (ASA) et </a:t>
            </a:r>
            <a:br>
              <a:rPr lang="fr-FR" sz="3600" b="1" dirty="0">
                <a:solidFill>
                  <a:srgbClr val="980D34"/>
                </a:solidFill>
                <a:ea typeface="+mn-ea"/>
                <a:cs typeface="Arial" panose="020B0604020202020204" pitchFamily="34" charset="0"/>
              </a:rPr>
            </a:br>
            <a:r>
              <a:rPr lang="fr-FR" sz="3600" b="1" dirty="0">
                <a:solidFill>
                  <a:srgbClr val="980D34"/>
                </a:solidFill>
                <a:ea typeface="+mn-ea"/>
                <a:cs typeface="Arial" panose="020B0604020202020204" pitchFamily="34" charset="0"/>
              </a:rPr>
              <a:t>caisse alimentaire </a:t>
            </a:r>
            <a:r>
              <a:rPr lang="fr-FR" sz="3600" b="1" dirty="0">
                <a:solidFill>
                  <a:srgbClr val="980D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Droit à l’alimentation</a:t>
            </a:r>
            <a:endParaRPr sz="3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5038002" name="Espace réservé du contenu 4" descr="Une image contenant dessin, croquis, habits, bande dessinée&#10;&#10;Description générée automatiquement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 bwMode="auto">
          <a:xfrm>
            <a:off x="8110841" y="1422402"/>
            <a:ext cx="2871544" cy="2221502"/>
          </a:xfrm>
        </p:spPr>
      </p:pic>
      <p:sp>
        <p:nvSpPr>
          <p:cNvPr id="1538110485" name="Espace réservé du contenu 2"/>
          <p:cNvSpPr>
            <a:spLocks noGrp="1"/>
          </p:cNvSpPr>
          <p:nvPr/>
        </p:nvSpPr>
        <p:spPr bwMode="auto">
          <a:xfrm>
            <a:off x="381185" y="1370175"/>
            <a:ext cx="7412986" cy="517649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  <a:defRPr/>
            </a:pPr>
            <a:endParaRPr sz="2100" dirty="0"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defRPr/>
            </a:pPr>
            <a:r>
              <a:rPr lang="fr-CH" sz="2100" dirty="0">
                <a:latin typeface="Arial"/>
                <a:ea typeface="Arial"/>
                <a:cs typeface="Arial"/>
              </a:rPr>
              <a:t>ASA = Basé sur le modèle de l’AVS, l’ASA formera un nouveau pilier du système d’assurances sociales et se base sur trois piliers :</a:t>
            </a:r>
            <a:endParaRPr sz="2100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defRPr/>
            </a:pPr>
            <a:endParaRPr sz="2100" dirty="0">
              <a:latin typeface="Arial"/>
              <a:cs typeface="Arial"/>
            </a:endParaRPr>
          </a:p>
          <a:p>
            <a:pPr lvl="1" algn="just">
              <a:spcBef>
                <a:spcPts val="0"/>
              </a:spcBef>
              <a:buFontTx/>
              <a:buChar char="-"/>
              <a:defRPr/>
            </a:pPr>
            <a:r>
              <a:rPr lang="fr-CH" sz="1800" b="1" dirty="0">
                <a:latin typeface="Arial"/>
                <a:ea typeface="Arial"/>
                <a:cs typeface="Arial"/>
              </a:rPr>
              <a:t>Universalité</a:t>
            </a:r>
            <a:endParaRPr sz="1800" dirty="0">
              <a:latin typeface="Arial"/>
              <a:cs typeface="Arial"/>
            </a:endParaRPr>
          </a:p>
          <a:p>
            <a:pPr lvl="1" algn="just">
              <a:spcBef>
                <a:spcPts val="0"/>
              </a:spcBef>
              <a:buFontTx/>
              <a:buChar char="-"/>
              <a:defRPr/>
            </a:pPr>
            <a:endParaRPr sz="1800" dirty="0">
              <a:latin typeface="Arial"/>
              <a:cs typeface="Arial"/>
            </a:endParaRPr>
          </a:p>
          <a:p>
            <a:pPr lvl="1" algn="just">
              <a:spcBef>
                <a:spcPts val="0"/>
              </a:spcBef>
              <a:buFontTx/>
              <a:buChar char="-"/>
              <a:defRPr/>
            </a:pPr>
            <a:r>
              <a:rPr lang="fr-CH" sz="1800" b="1" dirty="0">
                <a:latin typeface="Arial"/>
                <a:ea typeface="Arial"/>
                <a:cs typeface="Arial"/>
              </a:rPr>
              <a:t>Financement par cotisations</a:t>
            </a:r>
            <a:endParaRPr sz="1800" b="1" dirty="0">
              <a:latin typeface="Arial"/>
              <a:cs typeface="Arial"/>
            </a:endParaRPr>
          </a:p>
          <a:p>
            <a:pPr lvl="1" algn="just">
              <a:spcBef>
                <a:spcPts val="0"/>
              </a:spcBef>
              <a:buFontTx/>
              <a:buChar char="-"/>
              <a:defRPr/>
            </a:pPr>
            <a:endParaRPr sz="1800" dirty="0">
              <a:latin typeface="Arial"/>
              <a:cs typeface="Arial"/>
            </a:endParaRPr>
          </a:p>
          <a:p>
            <a:pPr lvl="1" algn="just">
              <a:spcBef>
                <a:spcPts val="0"/>
              </a:spcBef>
              <a:buFontTx/>
              <a:buChar char="-"/>
              <a:defRPr/>
            </a:pPr>
            <a:r>
              <a:rPr lang="fr-CH" sz="1800" b="1" dirty="0">
                <a:latin typeface="Arial"/>
                <a:ea typeface="Arial"/>
                <a:cs typeface="Arial"/>
              </a:rPr>
              <a:t>Conventionnement démocratique</a:t>
            </a:r>
            <a:endParaRPr sz="1800" b="1" dirty="0">
              <a:latin typeface="Arial"/>
              <a:cs typeface="Arial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  <a:defRPr/>
            </a:pPr>
            <a:endParaRPr sz="21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Symbol" pitchFamily="2" charset="2"/>
              <a:buChar char="Þ"/>
              <a:defRPr/>
            </a:pPr>
            <a:endParaRPr lang="fr-CH" sz="2100" b="0" i="0" u="none" strike="noStrike" cap="none" spc="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  <a:p>
            <a:r>
              <a:rPr lang="fr-FR" sz="2500" b="1" dirty="0">
                <a:latin typeface="+mj-lt"/>
              </a:rPr>
              <a:t>Caisses alimentaires (</a:t>
            </a:r>
            <a:r>
              <a:rPr lang="fr-FR" sz="2500" b="1" dirty="0" err="1">
                <a:latin typeface="+mj-lt"/>
              </a:rPr>
              <a:t>Calim</a:t>
            </a:r>
            <a:r>
              <a:rPr lang="fr-FR" sz="2500" b="1" dirty="0">
                <a:latin typeface="+mj-lt"/>
              </a:rPr>
              <a:t>) </a:t>
            </a:r>
          </a:p>
          <a:p>
            <a:pPr lvl="1"/>
            <a:r>
              <a:rPr lang="fr-FR" sz="1800" dirty="0">
                <a:latin typeface="+mj-lt"/>
              </a:rPr>
              <a:t>Développement d’une première </a:t>
            </a:r>
            <a:r>
              <a:rPr lang="fr-FR" sz="1800" dirty="0" err="1">
                <a:latin typeface="+mj-lt"/>
              </a:rPr>
              <a:t>Calim</a:t>
            </a:r>
            <a:r>
              <a:rPr lang="fr-FR" sz="1800" dirty="0">
                <a:latin typeface="+mj-lt"/>
              </a:rPr>
              <a:t> à Genève - </a:t>
            </a:r>
            <a:r>
              <a:rPr lang="fr-CH" sz="1800" u="sng" dirty="0">
                <a:solidFill>
                  <a:srgbClr val="0563C1"/>
                </a:solidFill>
                <a:latin typeface="+mj-lt"/>
                <a:hlinkClick r:id="rId4" tooltip="https://calim-ge.ch/"/>
              </a:rPr>
              <a:t>https://calim-ge.ch</a:t>
            </a:r>
            <a:endParaRPr lang="fr-CH" sz="1800" u="sng" dirty="0">
              <a:solidFill>
                <a:srgbClr val="0563C1"/>
              </a:solidFill>
              <a:latin typeface="+mj-lt"/>
            </a:endParaRPr>
          </a:p>
          <a:p>
            <a:pPr lvl="1"/>
            <a:r>
              <a:rPr lang="fr-CH" sz="1800" dirty="0">
                <a:latin typeface="+mj-lt"/>
              </a:rPr>
              <a:t>Discussion en cours du développement d’une </a:t>
            </a:r>
            <a:r>
              <a:rPr lang="fr-CH" sz="1800" dirty="0" err="1">
                <a:latin typeface="+mj-lt"/>
              </a:rPr>
              <a:t>Calim</a:t>
            </a:r>
            <a:r>
              <a:rPr lang="fr-CH" sz="1800" dirty="0">
                <a:latin typeface="+mj-lt"/>
              </a:rPr>
              <a:t> à Lausanne et dans d’autres villes</a:t>
            </a:r>
            <a:endParaRPr lang="fr-FR" sz="1800" dirty="0">
              <a:latin typeface="+mj-lt"/>
            </a:endParaRPr>
          </a:p>
          <a:p>
            <a:pPr algn="just">
              <a:spcBef>
                <a:spcPts val="0"/>
              </a:spcBef>
              <a:buFont typeface="Symbol" pitchFamily="2" charset="2"/>
              <a:buChar char="Þ"/>
              <a:defRPr/>
            </a:pPr>
            <a:endParaRPr sz="1800" b="1" dirty="0">
              <a:latin typeface="Arial"/>
              <a:cs typeface="Arial"/>
            </a:endParaRP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F3BC16A3-1B59-867C-DE8E-2BCF382F6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9961456" y="3824827"/>
            <a:ext cx="2041859" cy="29346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611775" name="Titre 1"/>
          <p:cNvSpPr>
            <a:spLocks noGrp="1"/>
          </p:cNvSpPr>
          <p:nvPr>
            <p:ph type="title"/>
          </p:nvPr>
        </p:nvSpPr>
        <p:spPr bwMode="auto">
          <a:xfrm>
            <a:off x="328535" y="24657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cs typeface="Arial"/>
              </a:rPr>
              <a:t>Traités de libre-échange</a:t>
            </a:r>
            <a:endParaRPr/>
          </a:p>
        </p:txBody>
      </p:sp>
      <p:pic>
        <p:nvPicPr>
          <p:cNvPr id="915226044" name="Espace réservé du contenu 5" descr="Une image contenant texte, affiche, Police, Prospectus&#10;&#10;Le contenu généré par l’IA peut être incorrect.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 bwMode="auto">
          <a:xfrm>
            <a:off x="8812135" y="3077317"/>
            <a:ext cx="2032000" cy="2857500"/>
          </a:xfrm>
        </p:spPr>
      </p:pic>
      <p:pic>
        <p:nvPicPr>
          <p:cNvPr id="1761767082" name="Image 3" descr="Une image contenant texte, art, affiche, signe&#10;&#10;Le contenu généré par l’IA peut êtr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7240665" y="923183"/>
            <a:ext cx="4622799" cy="1752599"/>
          </a:xfrm>
          <a:prstGeom prst="rect">
            <a:avLst/>
          </a:prstGeom>
        </p:spPr>
      </p:pic>
      <p:sp>
        <p:nvSpPr>
          <p:cNvPr id="2138415486" name="Rectangle 3"/>
          <p:cNvSpPr txBox="1">
            <a:spLocks noChangeArrowheads="1"/>
          </p:cNvSpPr>
          <p:nvPr/>
        </p:nvSpPr>
        <p:spPr bwMode="auto">
          <a:xfrm>
            <a:off x="386406" y="1215309"/>
            <a:ext cx="6740108" cy="548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9965" lvl="0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Rejet des accords de libre-échange qui ouvrent les marchés agricoles aux importations bon marché, ne respectant pas les normes de production suisses</a:t>
            </a:r>
            <a:endParaRPr dirty="0"/>
          </a:p>
          <a:p>
            <a:pPr marL="349965" lvl="0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Lancement d’un </a:t>
            </a:r>
            <a:r>
              <a:rPr lang="fr-CH" sz="2400" b="1" dirty="0"/>
              <a:t>référendum avec une coalition contre l’accord de libre-échange avec l’Indonésie</a:t>
            </a:r>
            <a:r>
              <a:rPr lang="fr-CH" sz="2400" dirty="0"/>
              <a:t>, dénonçant l'impact écologique de l’huile de palme en janvier 2020 – votation le 7 mars 2021- résultat : </a:t>
            </a:r>
            <a:r>
              <a:rPr lang="fr-CH" sz="2400" b="1" dirty="0"/>
              <a:t>48,4 % contre l’accord.</a:t>
            </a:r>
            <a:endParaRPr dirty="0"/>
          </a:p>
          <a:p>
            <a:pPr marL="349965" lvl="0" indent="-349965" defTabSz="1100138" rtl="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CH" sz="2400" dirty="0"/>
              <a:t>En discussion : </a:t>
            </a:r>
            <a:r>
              <a:rPr lang="fr-CH" sz="2400" b="1" dirty="0"/>
              <a:t>ALE avec </a:t>
            </a:r>
            <a:r>
              <a:rPr lang="fr-CH" sz="2400" dirty="0"/>
              <a:t>la </a:t>
            </a:r>
            <a:r>
              <a:rPr lang="fr-CH" sz="2400" b="1" dirty="0"/>
              <a:t>Malaisie et le Mercosur – lancement très probable d’un référendum avec d’autres organisations.</a:t>
            </a:r>
            <a:endParaRPr dirty="0"/>
          </a:p>
          <a:p>
            <a:pPr marL="349965" marR="0" lvl="0" indent="-349965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fr-FR" sz="2400" b="1" dirty="0"/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24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 </a:t>
            </a: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0" marR="0" lvl="0" indent="0" algn="l" defTabSz="110013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 dirty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020906" name="Titre 1"/>
          <p:cNvSpPr>
            <a:spLocks noGrp="1"/>
          </p:cNvSpPr>
          <p:nvPr>
            <p:ph type="title"/>
          </p:nvPr>
        </p:nvSpPr>
        <p:spPr bwMode="auto">
          <a:xfrm>
            <a:off x="223601" y="51922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cs typeface="Arial"/>
              </a:rPr>
              <a:t>Victoire : Observatoire des prix</a:t>
            </a:r>
            <a:endParaRPr/>
          </a:p>
        </p:txBody>
      </p:sp>
      <p:sp>
        <p:nvSpPr>
          <p:cNvPr id="46589639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79502" y="1364724"/>
            <a:ext cx="11120836" cy="28516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dirty="0"/>
              <a:t>Suite à l’initiative populaire sur la Souveraineté Alimentaire : création du </a:t>
            </a:r>
            <a:r>
              <a:rPr lang="fr-FR" sz="2400" b="1" dirty="0"/>
              <a:t>Groupe Interparlementaire pour la Souveraineté Alimentaire (IPSA)</a:t>
            </a:r>
            <a:endParaRPr dirty="0"/>
          </a:p>
          <a:p>
            <a:pPr>
              <a:defRPr/>
            </a:pPr>
            <a:r>
              <a:rPr lang="fr-CH" sz="2400" u="sng" dirty="0"/>
              <a:t>Ancienne présidence </a:t>
            </a:r>
            <a:r>
              <a:rPr lang="fr-CH" sz="2400" dirty="0"/>
              <a:t>: Valentine Python et Isabelle Pasquier-</a:t>
            </a:r>
            <a:r>
              <a:rPr lang="fr-CH" sz="2400" dirty="0" err="1"/>
              <a:t>Eichenberger</a:t>
            </a:r>
            <a:r>
              <a:rPr lang="fr-CH" sz="2400" dirty="0"/>
              <a:t> (vert-e-s) jusqu’à leur non-réélection au Parlement fédéral en 2023. Reprise par Delphine </a:t>
            </a:r>
            <a:r>
              <a:rPr lang="fr-CH" sz="2400" dirty="0" err="1"/>
              <a:t>Kopfenstein</a:t>
            </a:r>
            <a:r>
              <a:rPr lang="fr-CH" sz="2400" dirty="0"/>
              <a:t> </a:t>
            </a:r>
            <a:r>
              <a:rPr lang="fr-CH" sz="2400" dirty="0" err="1"/>
              <a:t>Broggini</a:t>
            </a:r>
            <a:r>
              <a:rPr lang="fr-CH" sz="2400" dirty="0"/>
              <a:t> (vert-e-s, GE), Jacques Nicolet (</a:t>
            </a:r>
            <a:r>
              <a:rPr lang="fr-CH" sz="2400" dirty="0" err="1"/>
              <a:t>udc</a:t>
            </a:r>
            <a:r>
              <a:rPr lang="fr-CH" sz="2400" dirty="0"/>
              <a:t>, VD) et </a:t>
            </a:r>
            <a:r>
              <a:rPr lang="fr-CH" sz="2400" dirty="0" err="1"/>
              <a:t>Priska</a:t>
            </a:r>
            <a:r>
              <a:rPr lang="fr-CH" sz="2400" dirty="0"/>
              <a:t> </a:t>
            </a:r>
            <a:r>
              <a:rPr lang="fr-CH" sz="2400" dirty="0" err="1"/>
              <a:t>Wismer</a:t>
            </a:r>
            <a:r>
              <a:rPr lang="fr-CH" sz="2400" dirty="0"/>
              <a:t>-Felder (centre, LU)</a:t>
            </a:r>
            <a:endParaRPr dirty="0"/>
          </a:p>
        </p:txBody>
      </p:sp>
      <p:pic>
        <p:nvPicPr>
          <p:cNvPr id="172797493" name="Image 3"/>
          <p:cNvPicPr>
            <a:picLocks noChangeAspect="1"/>
          </p:cNvPicPr>
          <p:nvPr/>
        </p:nvPicPr>
        <p:blipFill rotWithShape="1">
          <a:blip r:embed="rId3"/>
          <a:srcRect l="12939" t="10897" r="12186" b="15763"/>
          <a:stretch/>
        </p:blipFill>
        <p:spPr bwMode="auto">
          <a:xfrm>
            <a:off x="8949377" y="4104952"/>
            <a:ext cx="3087973" cy="2535572"/>
          </a:xfrm>
          <a:prstGeom prst="rect">
            <a:avLst/>
          </a:prstGeom>
        </p:spPr>
      </p:pic>
      <p:sp>
        <p:nvSpPr>
          <p:cNvPr id="1311531090" name="Espace réservé du contenu 2"/>
          <p:cNvSpPr txBox="1"/>
          <p:nvPr/>
        </p:nvSpPr>
        <p:spPr bwMode="auto">
          <a:xfrm>
            <a:off x="379502" y="3913058"/>
            <a:ext cx="8569875" cy="272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2400"/>
              <a:t>Dépôt de l’initiative parlementaire Pasquier-Eichenberger (Iv. Pa. 22.477) </a:t>
            </a:r>
            <a:r>
              <a:rPr lang="fr-CH" sz="2400" b="1"/>
              <a:t>pour renforcer l’observatoire des prix agricoles pour plus de transparence tout au long de la chaîne de valeur</a:t>
            </a:r>
            <a:endParaRPr/>
          </a:p>
          <a:p>
            <a:pPr>
              <a:defRPr/>
            </a:pPr>
            <a:r>
              <a:rPr lang="fr-CH" sz="2400" b="1"/>
              <a:t>Initiative acceptée par les deux chambres </a:t>
            </a:r>
            <a:endParaRPr lang="fr-FR"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2946152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Merci de votre attention !</a:t>
            </a:r>
            <a:endParaRPr>
              <a:latin typeface="Arial"/>
              <a:cs typeface="Arial"/>
            </a:endParaRPr>
          </a:p>
        </p:txBody>
      </p:sp>
      <p:sp>
        <p:nvSpPr>
          <p:cNvPr id="884977432" name="Espace réservé du contenu 3"/>
          <p:cNvSpPr>
            <a:spLocks noGrp="1"/>
          </p:cNvSpPr>
          <p:nvPr>
            <p:ph idx="1"/>
          </p:nvPr>
        </p:nvSpPr>
        <p:spPr bwMode="auto">
          <a:xfrm>
            <a:off x="9010615" y="3180418"/>
            <a:ext cx="2571784" cy="1122577"/>
          </a:xfrm>
        </p:spPr>
        <p:txBody>
          <a:bodyPr>
            <a:noAutofit/>
          </a:bodyPr>
          <a:lstStyle/>
          <a:p>
            <a:pPr marL="57150" indent="0" algn="just">
              <a:buNone/>
              <a:defRPr/>
            </a:pPr>
            <a:r>
              <a:rPr lang="fr-CH" sz="1800" b="1">
                <a:latin typeface="Arial"/>
                <a:cs typeface="Arial"/>
              </a:rPr>
              <a:t>Berthe Darras</a:t>
            </a:r>
            <a:endParaRPr sz="1800" b="1">
              <a:latin typeface="Arial"/>
              <a:cs typeface="Arial"/>
            </a:endParaRPr>
          </a:p>
          <a:p>
            <a:pPr marL="57150" indent="0" algn="just">
              <a:buNone/>
              <a:defRPr/>
            </a:pPr>
            <a:r>
              <a:rPr lang="fr-CH" sz="1800" u="sng">
                <a:latin typeface="Arial"/>
                <a:cs typeface="Arial"/>
                <a:hlinkClick r:id="rId3" tooltip="mailto:a.silva@uniterre.ch"/>
              </a:rPr>
              <a:t>b.darras</a:t>
            </a:r>
            <a:r>
              <a:rPr sz="1800" u="sng">
                <a:latin typeface="Arial"/>
                <a:cs typeface="Arial"/>
                <a:hlinkClick r:id="rId3" tooltip="mailto:a.silva@uniterre.ch"/>
              </a:rPr>
              <a:t>@uniterre.ch</a:t>
            </a:r>
            <a:r>
              <a:rPr sz="1800">
                <a:latin typeface="Arial"/>
                <a:cs typeface="Arial"/>
              </a:rPr>
              <a:t> </a:t>
            </a:r>
            <a:endParaRPr/>
          </a:p>
          <a:p>
            <a:pPr marL="457200" lvl="1" indent="0" algn="just">
              <a:buNone/>
              <a:defRPr/>
            </a:pPr>
            <a:endParaRPr sz="1800">
              <a:latin typeface="Arial"/>
              <a:cs typeface="Arial"/>
            </a:endParaRPr>
          </a:p>
        </p:txBody>
      </p:sp>
      <p:pic>
        <p:nvPicPr>
          <p:cNvPr id="2123613425" name="Image 90236820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09599" y="967153"/>
            <a:ext cx="8323661" cy="55491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218926" name="Titre 1"/>
          <p:cNvSpPr>
            <a:spLocks noGrp="1"/>
          </p:cNvSpPr>
          <p:nvPr>
            <p:ph type="title"/>
          </p:nvPr>
        </p:nvSpPr>
        <p:spPr bwMode="auto">
          <a:xfrm>
            <a:off x="287352" y="500721"/>
            <a:ext cx="11744751" cy="54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ea typeface="Arial"/>
                <a:cs typeface="Arial"/>
              </a:rPr>
              <a:t>Quelques unes de nos actions (I)</a:t>
            </a:r>
            <a:endParaRPr>
              <a:latin typeface="Arial"/>
              <a:cs typeface="Arial"/>
            </a:endParaRPr>
          </a:p>
        </p:txBody>
      </p:sp>
      <p:pic>
        <p:nvPicPr>
          <p:cNvPr id="1696596771" name="Image 1841924816"/>
          <p:cNvPicPr>
            <a:picLocks noChangeAspect="1"/>
          </p:cNvPicPr>
          <p:nvPr/>
        </p:nvPicPr>
        <p:blipFill rotWithShape="1">
          <a:blip r:embed="rId3"/>
          <a:srcRect l="24781" b="23819"/>
          <a:stretch/>
        </p:blipFill>
        <p:spPr bwMode="auto">
          <a:xfrm>
            <a:off x="287352" y="3976328"/>
            <a:ext cx="3877328" cy="2617901"/>
          </a:xfrm>
          <a:prstGeom prst="rect">
            <a:avLst/>
          </a:prstGeom>
        </p:spPr>
      </p:pic>
      <p:pic>
        <p:nvPicPr>
          <p:cNvPr id="1820814822" name="Image 3"/>
          <p:cNvPicPr>
            <a:picLocks noChangeAspect="1"/>
          </p:cNvPicPr>
          <p:nvPr/>
        </p:nvPicPr>
        <p:blipFill rotWithShape="1">
          <a:blip r:embed="rId4"/>
          <a:srcRect t="24506"/>
          <a:stretch/>
        </p:blipFill>
        <p:spPr bwMode="auto">
          <a:xfrm>
            <a:off x="8934637" y="3976328"/>
            <a:ext cx="2482208" cy="2617901"/>
          </a:xfrm>
          <a:prstGeom prst="rect">
            <a:avLst/>
          </a:prstGeom>
        </p:spPr>
      </p:pic>
      <p:pic>
        <p:nvPicPr>
          <p:cNvPr id="1374718923" name="Grafik 2" descr="Ein Bild, das Person, Kleidung, draußen, Schuhwerk enthält.&#10;&#10;Automatisch generierte Beschreibung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01623" y="1189524"/>
            <a:ext cx="3864769" cy="2576512"/>
          </a:xfrm>
          <a:prstGeom prst="rect">
            <a:avLst/>
          </a:prstGeom>
        </p:spPr>
      </p:pic>
      <p:pic>
        <p:nvPicPr>
          <p:cNvPr id="733547875" name="Image 1942206374"/>
          <p:cNvPicPr>
            <a:picLocks noChangeAspect="1"/>
          </p:cNvPicPr>
          <p:nvPr/>
        </p:nvPicPr>
        <p:blipFill rotWithShape="1">
          <a:blip r:embed="rId6"/>
          <a:srcRect t="32478" b="17948"/>
          <a:stretch/>
        </p:blipFill>
        <p:spPr bwMode="auto">
          <a:xfrm>
            <a:off x="7890143" y="1104712"/>
            <a:ext cx="4141960" cy="2737704"/>
          </a:xfrm>
          <a:prstGeom prst="rect">
            <a:avLst/>
          </a:prstGeom>
        </p:spPr>
      </p:pic>
      <p:pic>
        <p:nvPicPr>
          <p:cNvPr id="276883222" name="Image 608231238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4445330" y="3976328"/>
            <a:ext cx="3926285" cy="2617901"/>
          </a:xfrm>
          <a:prstGeom prst="rect">
            <a:avLst/>
          </a:prstGeom>
        </p:spPr>
      </p:pic>
      <p:pic>
        <p:nvPicPr>
          <p:cNvPr id="1852061343" name="Image 1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4177889" y="1206265"/>
            <a:ext cx="3629333" cy="26135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3122400" name="Titre 1"/>
          <p:cNvSpPr>
            <a:spLocks noGrp="1"/>
          </p:cNvSpPr>
          <p:nvPr>
            <p:ph type="title"/>
          </p:nvPr>
        </p:nvSpPr>
        <p:spPr bwMode="auto">
          <a:xfrm>
            <a:off x="193622" y="-72232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cs typeface="Arial"/>
              </a:rPr>
              <a:t>Autres revendications</a:t>
            </a:r>
            <a:endParaRPr/>
          </a:p>
        </p:txBody>
      </p:sp>
      <p:sp>
        <p:nvSpPr>
          <p:cNvPr id="139210904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43524" y="1004341"/>
            <a:ext cx="11183912" cy="5681272"/>
          </a:xfrm>
        </p:spPr>
        <p:txBody>
          <a:bodyPr>
            <a:normAutofit fontScale="40000" lnSpcReduction="20000"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fr-FR" sz="5000" u="sng"/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fr-FR" sz="5000" u="sng"/>
              <a:t>Céréales</a:t>
            </a:r>
            <a:endParaRPr/>
          </a:p>
          <a:p>
            <a:pPr lvl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Font typeface="Wingdings"/>
              <a:buChar char="v"/>
              <a:defRPr/>
            </a:pPr>
            <a:r>
              <a:rPr lang="fr-CH" sz="5000"/>
              <a:t>Introduction d’une taxe sur </a:t>
            </a:r>
            <a:r>
              <a:rPr lang="fr-CH" sz="5000" b="1"/>
              <a:t>l'importation des pâtons tout prêts de boulangerie et des sous-produits destinés à l’industrie </a:t>
            </a:r>
            <a:r>
              <a:rPr lang="fr-CH" sz="5000"/>
              <a:t>qui échappent aujourd’hui à la taxation douanière. </a:t>
            </a:r>
            <a:endParaRPr/>
          </a:p>
          <a:p>
            <a:pPr lvl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Font typeface="Wingdings"/>
              <a:buChar char="v"/>
              <a:defRPr/>
            </a:pPr>
            <a:r>
              <a:rPr lang="fr-CH" sz="5000"/>
              <a:t>Introduction d’une nouvelle taxe sur </a:t>
            </a:r>
            <a:r>
              <a:rPr lang="fr-CH" sz="5000" b="1"/>
              <a:t>l'importation des autres grandes cultures </a:t>
            </a:r>
            <a:r>
              <a:rPr lang="fr-CH" sz="5000"/>
              <a:t>destinées à l'alimentation humaine, telle que les légumineuses à graines (soja, pois, haricots, lentilles, etc) </a:t>
            </a:r>
            <a:endParaRPr/>
          </a:p>
          <a:p>
            <a:pPr marL="0" indent="0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endParaRPr lang="fr-FR" sz="2500" u="sng"/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fr-FR" sz="5000" u="sng"/>
              <a:t>Viticulture</a:t>
            </a:r>
            <a:endParaRPr/>
          </a:p>
          <a:p>
            <a:pPr lvl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Font typeface="Wingdings"/>
              <a:buChar char="v"/>
              <a:defRPr/>
            </a:pPr>
            <a:r>
              <a:rPr lang="fr-CH" sz="5000"/>
              <a:t>Retour des contingents de volume </a:t>
            </a:r>
          </a:p>
          <a:p>
            <a:pPr lvl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Font typeface="Wingdings"/>
              <a:buChar char="v"/>
              <a:defRPr/>
            </a:pPr>
            <a:endParaRPr lang="fr-FR" sz="2500"/>
          </a:p>
          <a:p>
            <a:pPr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fr-FR" sz="5000" u="sng"/>
              <a:t>Maraîchage et arboriculture</a:t>
            </a:r>
            <a:endParaRPr/>
          </a:p>
          <a:p>
            <a:pPr lvl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Font typeface="Wingdings"/>
              <a:buChar char="v"/>
              <a:defRPr/>
            </a:pPr>
            <a:r>
              <a:rPr lang="fr-FR" sz="5000"/>
              <a:t>Adaptation du système douanier à deux phases</a:t>
            </a:r>
            <a:endParaRPr/>
          </a:p>
          <a:p>
            <a:pPr>
              <a:defRPr/>
            </a:pPr>
            <a:endParaRPr lang="fr-FR"/>
          </a:p>
          <a:p>
            <a:pPr marL="0" indent="0">
              <a:buNone/>
              <a:defRPr/>
            </a:pPr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5371599" name="Titre 1"/>
          <p:cNvSpPr>
            <a:spLocks noGrp="1"/>
          </p:cNvSpPr>
          <p:nvPr>
            <p:ph type="title"/>
          </p:nvPr>
        </p:nvSpPr>
        <p:spPr bwMode="auto">
          <a:xfrm>
            <a:off x="287352" y="500721"/>
            <a:ext cx="11744751" cy="54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b="1">
                <a:solidFill>
                  <a:srgbClr val="800000"/>
                </a:solidFill>
                <a:latin typeface="Arial"/>
                <a:ea typeface="Arial"/>
                <a:cs typeface="Arial"/>
              </a:rPr>
              <a:t>Quelques unes de nos actions (II)</a:t>
            </a:r>
            <a:endParaRPr>
              <a:latin typeface="Arial"/>
              <a:cs typeface="Arial"/>
            </a:endParaRPr>
          </a:p>
        </p:txBody>
      </p:sp>
      <p:pic>
        <p:nvPicPr>
          <p:cNvPr id="2072613846" name="Image 160444992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097619" y="873926"/>
            <a:ext cx="3714879" cy="2476586"/>
          </a:xfrm>
          <a:prstGeom prst="rect">
            <a:avLst/>
          </a:prstGeom>
        </p:spPr>
      </p:pic>
      <p:pic>
        <p:nvPicPr>
          <p:cNvPr id="686234717" name="Image 1833211257"/>
          <p:cNvPicPr>
            <a:picLocks noChangeAspect="1"/>
          </p:cNvPicPr>
          <p:nvPr/>
        </p:nvPicPr>
        <p:blipFill rotWithShape="1">
          <a:blip r:embed="rId4"/>
          <a:srcRect l="12939" t="10897" r="12186" b="15763"/>
          <a:stretch/>
        </p:blipFill>
        <p:spPr bwMode="auto">
          <a:xfrm>
            <a:off x="8097619" y="3590191"/>
            <a:ext cx="3714879" cy="3050334"/>
          </a:xfrm>
          <a:prstGeom prst="rect">
            <a:avLst/>
          </a:prstGeom>
        </p:spPr>
      </p:pic>
      <p:pic>
        <p:nvPicPr>
          <p:cNvPr id="109469737" name="Image 1552565205"/>
          <p:cNvPicPr>
            <a:picLocks noChangeAspect="1"/>
          </p:cNvPicPr>
          <p:nvPr/>
        </p:nvPicPr>
        <p:blipFill rotWithShape="1">
          <a:blip r:embed="rId5"/>
          <a:srcRect t="10042" b="23289"/>
          <a:stretch/>
        </p:blipFill>
        <p:spPr bwMode="auto">
          <a:xfrm>
            <a:off x="388462" y="1714498"/>
            <a:ext cx="7502769" cy="37513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0150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4701" y="632433"/>
            <a:ext cx="10498666" cy="549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3600" b="1">
                <a:solidFill>
                  <a:srgbClr val="800000"/>
                </a:solidFill>
                <a:latin typeface="Arial"/>
                <a:ea typeface="Arial"/>
                <a:cs typeface="Arial"/>
              </a:rPr>
              <a:t>Initiative Souveraineté alimentaire</a:t>
            </a:r>
            <a:endParaRPr sz="3600" b="1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2918299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44762" y="1406769"/>
            <a:ext cx="6842774" cy="513214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 Déposée le 30 mars 2016 à Berne</a:t>
            </a:r>
            <a:endParaRPr sz="1800">
              <a:latin typeface="Arial"/>
              <a:cs typeface="Arial"/>
            </a:endParaRPr>
          </a:p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endParaRPr sz="1800">
              <a:latin typeface="Arial"/>
              <a:cs typeface="Arial"/>
            </a:endParaRPr>
          </a:p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 Votée le 23 septembre 2018</a:t>
            </a:r>
            <a:endParaRPr sz="1800">
              <a:latin typeface="Arial"/>
              <a:cs typeface="Arial"/>
            </a:endParaRPr>
          </a:p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endParaRPr sz="1800">
              <a:latin typeface="Arial"/>
              <a:cs typeface="Arial"/>
            </a:endParaRPr>
          </a:p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 </a:t>
            </a:r>
            <a:r>
              <a:rPr lang="fr-CH" sz="1800" u="sng">
                <a:latin typeface="Arial"/>
                <a:ea typeface="Arial"/>
                <a:cs typeface="Arial"/>
              </a:rPr>
              <a:t>Résultat</a:t>
            </a:r>
            <a:r>
              <a:rPr lang="fr-CH" sz="1800">
                <a:latin typeface="Arial"/>
                <a:ea typeface="Arial"/>
                <a:cs typeface="Arial"/>
              </a:rPr>
              <a:t> : </a:t>
            </a:r>
            <a:endParaRPr sz="1800">
              <a:latin typeface="Arial"/>
              <a:cs typeface="Arial"/>
            </a:endParaRPr>
          </a:p>
          <a:p>
            <a:pPr marL="461828" lvl="1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endParaRPr sz="1800">
              <a:latin typeface="Arial"/>
              <a:cs typeface="Arial"/>
            </a:endParaRPr>
          </a:p>
          <a:p>
            <a:pPr marL="837705" lvl="2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 68% NON</a:t>
            </a:r>
            <a:endParaRPr sz="1800">
              <a:latin typeface="Arial"/>
              <a:cs typeface="Arial"/>
            </a:endParaRPr>
          </a:p>
          <a:p>
            <a:pPr marL="837705" lvl="2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endParaRPr sz="1800">
              <a:latin typeface="Arial"/>
              <a:cs typeface="Arial"/>
            </a:endParaRPr>
          </a:p>
          <a:p>
            <a:pPr marL="837705" lvl="2" indent="0" algn="just">
              <a:lnSpc>
                <a:spcPct val="90000"/>
              </a:lnSpc>
              <a:buClr>
                <a:srgbClr val="800000"/>
              </a:buClr>
              <a:buFontTx/>
              <a:buChar char="-"/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 Acceptée dans 4 cantons romands : Genève, Vaud, Jura, Neuchâtel</a:t>
            </a:r>
            <a:endParaRPr sz="1800">
              <a:latin typeface="Arial"/>
              <a:cs typeface="Arial"/>
            </a:endParaRPr>
          </a:p>
          <a:p>
            <a:pPr marL="457200" lvl="1" indent="0" algn="just">
              <a:lnSpc>
                <a:spcPct val="90000"/>
              </a:lnSpc>
              <a:buClr>
                <a:srgbClr val="800000"/>
              </a:buClr>
              <a:buFont typeface="Arial"/>
              <a:buNone/>
              <a:defRPr/>
            </a:pPr>
            <a:endParaRPr sz="1800">
              <a:latin typeface="Arial"/>
              <a:cs typeface="Arial"/>
            </a:endParaRPr>
          </a:p>
          <a:p>
            <a:pPr marL="457200" lvl="1" indent="0" algn="just">
              <a:lnSpc>
                <a:spcPct val="90000"/>
              </a:lnSpc>
              <a:buClr>
                <a:srgbClr val="800000"/>
              </a:buClr>
              <a:buFont typeface="Arial"/>
              <a:buNone/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le </a:t>
            </a:r>
            <a:r>
              <a:rPr lang="fr-CH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DROIT </a:t>
            </a: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d’une population, État, région, à définir leur propre système politique agricole et alimentaire, sans dumping vis-à-vis des autres pays</a:t>
            </a:r>
            <a:endParaRPr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lvl="1" indent="0" algn="just">
              <a:lnSpc>
                <a:spcPct val="90000"/>
              </a:lnSpc>
              <a:buClr>
                <a:srgbClr val="800000"/>
              </a:buClr>
              <a:buFont typeface="Arial"/>
              <a:buNone/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alternative (paysanne) au libre-échange</a:t>
            </a:r>
            <a:endParaRPr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lvl="1" indent="0" algn="just">
              <a:lnSpc>
                <a:spcPct val="90000"/>
              </a:lnSpc>
              <a:buClr>
                <a:srgbClr val="800000"/>
              </a:buClr>
              <a:buFont typeface="Arial"/>
              <a:buNone/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placer l’Humain au centre en lieu et place des marchés globalisés et des intérêts des grandes entreprises !</a:t>
            </a:r>
            <a:endParaRPr sz="18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244358125" name="Image 114442380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04701" y="1406769"/>
            <a:ext cx="3626714" cy="5132143"/>
          </a:xfrm>
          <a:prstGeom prst="rect">
            <a:avLst/>
          </a:prstGeom>
        </p:spPr>
      </p:pic>
      <p:pic>
        <p:nvPicPr>
          <p:cNvPr id="386170224" name="Image 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265301" y="1593337"/>
            <a:ext cx="1829159" cy="18356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5305407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l’agriculture en Suisse</a:t>
            </a:r>
            <a:endParaRPr>
              <a:latin typeface="Arial"/>
              <a:cs typeface="Arial"/>
            </a:endParaRPr>
          </a:p>
        </p:txBody>
      </p:sp>
      <p:sp>
        <p:nvSpPr>
          <p:cNvPr id="54387386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59774" y="1253112"/>
            <a:ext cx="11781355" cy="55023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Disparition des fermes : de 111’302 en 1975 à 47’075 en 2024 (dont 18% en bio)</a:t>
            </a: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=&gt; 2 à 3 fermes disparaissent chaque jour !</a:t>
            </a: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=&gt; moins de fermes, toujours plus grandes et mécanisées </a:t>
            </a:r>
            <a:endParaRPr/>
          </a:p>
          <a:p>
            <a:pPr marL="0" indent="0">
              <a:buFont typeface="Arial"/>
              <a:buNone/>
              <a:defRPr/>
            </a:pPr>
            <a:endParaRPr lang="fr-FR" sz="2000"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1’042’403 ha de terres agricoles</a:t>
            </a:r>
            <a:endParaRPr sz="2000"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Surface moyenne / ferme = 22 ha (en augmentation)</a:t>
            </a:r>
            <a:endParaRPr sz="2000">
              <a:latin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Secteur économique le plus endetté (et le plus de suicides...)</a:t>
            </a:r>
            <a:endParaRPr sz="2000">
              <a:latin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Taux d’auto-approvisionnement net = 42% (2024) (en chute)</a:t>
            </a:r>
            <a:endParaRPr sz="2000"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Démographie : la moitié des agriculteur·rices partira à la retraite d’ici à 2040</a:t>
            </a:r>
            <a:endParaRPr sz="2000"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Gaz à effet de serre : </a:t>
            </a:r>
            <a:r>
              <a:rPr lang="fr-CH" sz="2000"/>
              <a:t>l’agriculture est responsable d’environ 16 % des émissions totales de gaz à effet de serre en Suisse.</a:t>
            </a: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fr-FR" sz="2000">
                <a:latin typeface="Arial"/>
                <a:ea typeface="Arial"/>
                <a:cs typeface="Arial"/>
              </a:rPr>
              <a:t>=&gt; tous les modèles agricoles n’ont pas le même impact !</a:t>
            </a: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 sz="2000">
              <a:latin typeface="Arial"/>
              <a:ea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endParaRPr sz="2000">
              <a:latin typeface="Arial"/>
              <a:cs typeface="Arial"/>
            </a:endParaRPr>
          </a:p>
          <a:p>
            <a:pPr>
              <a:defRPr/>
            </a:pPr>
            <a:endParaRPr sz="2000">
              <a:latin typeface="Arial"/>
              <a:cs typeface="Arial"/>
            </a:endParaRPr>
          </a:p>
        </p:txBody>
      </p:sp>
      <p:pic>
        <p:nvPicPr>
          <p:cNvPr id="2018992482" name="Image 4" descr="Une image contenant herbe, plein air, bâtiment, Lopin de terre&#10;&#10;Description générée automatiquement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866153" y="1934307"/>
            <a:ext cx="4054741" cy="22127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4716405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les revenus agricoles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25948789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59773" y="1253112"/>
            <a:ext cx="5502200" cy="4930809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fr-CH" sz="1800" b="1" dirty="0">
                <a:latin typeface="Arial"/>
                <a:ea typeface="Arial"/>
                <a:cs typeface="Arial"/>
              </a:rPr>
              <a:t>CHF 4’925 </a:t>
            </a:r>
            <a:r>
              <a:rPr lang="fr-CH" sz="1800" dirty="0">
                <a:latin typeface="Arial"/>
                <a:ea typeface="Arial"/>
                <a:cs typeface="Arial"/>
              </a:rPr>
              <a:t>: le revenu mensuel moyen pour </a:t>
            </a:r>
            <a:r>
              <a:rPr lang="fr-CH" sz="1800" dirty="0" err="1"/>
              <a:t>un.e</a:t>
            </a:r>
            <a:r>
              <a:rPr lang="fr-CH" sz="1800" dirty="0"/>
              <a:t> </a:t>
            </a:r>
            <a:r>
              <a:rPr lang="fr-CH" sz="1800" dirty="0" err="1"/>
              <a:t>chef·fes</a:t>
            </a:r>
            <a:r>
              <a:rPr lang="fr-CH" sz="1800" dirty="0"/>
              <a:t> d’exploitations (2024)</a:t>
            </a:r>
            <a:r>
              <a:rPr lang="fr-CH" sz="1800" dirty="0">
                <a:latin typeface="Arial"/>
                <a:ea typeface="Arial"/>
                <a:cs typeface="Arial"/>
              </a:rPr>
              <a:t>, tandis que le revenu moyen net suisse s’élève à env. </a:t>
            </a:r>
            <a:r>
              <a:rPr lang="fr-CH" sz="1800" b="1" dirty="0">
                <a:latin typeface="Arial"/>
                <a:ea typeface="Arial"/>
                <a:cs typeface="Arial"/>
              </a:rPr>
              <a:t>CHF 5’500</a:t>
            </a:r>
            <a:endParaRPr dirty="0"/>
          </a:p>
          <a:p>
            <a:pPr algn="just">
              <a:defRPr/>
            </a:pPr>
            <a:r>
              <a:rPr lang="fr-CH" sz="1800" dirty="0"/>
              <a:t>66 heures : temps de travail moyen par semaine pour </a:t>
            </a:r>
            <a:r>
              <a:rPr lang="fr-CH" sz="1800" dirty="0" err="1"/>
              <a:t>chef·fes</a:t>
            </a:r>
            <a:r>
              <a:rPr lang="fr-CH" sz="1800" dirty="0"/>
              <a:t> d’exploitations</a:t>
            </a:r>
            <a:endParaRPr lang="fr-CH" sz="1800" dirty="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31% : la part du revenu extra-agricole pour les familles paysannes dans le revenu total</a:t>
            </a:r>
            <a:endParaRPr dirty="0"/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Salaire </a:t>
            </a:r>
            <a:r>
              <a:rPr lang="fr-CH" sz="1800" dirty="0" err="1">
                <a:latin typeface="Arial"/>
                <a:ea typeface="Arial"/>
                <a:cs typeface="Arial"/>
              </a:rPr>
              <a:t>ouvrier.ères</a:t>
            </a:r>
            <a:r>
              <a:rPr lang="fr-CH" sz="1800" dirty="0">
                <a:latin typeface="Arial"/>
                <a:ea typeface="Arial"/>
                <a:cs typeface="Arial"/>
              </a:rPr>
              <a:t> agricoles sur le canton de Vaud : </a:t>
            </a:r>
            <a:r>
              <a:rPr lang="fr-CH" sz="1800" b="1" dirty="0"/>
              <a:t>CHF</a:t>
            </a:r>
            <a:r>
              <a:rPr lang="fr-CH" sz="1800" dirty="0">
                <a:latin typeface="Arial"/>
                <a:ea typeface="Arial"/>
                <a:cs typeface="Arial"/>
              </a:rPr>
              <a:t> </a:t>
            </a:r>
            <a:r>
              <a:rPr lang="fr-CH" sz="1800" b="1" dirty="0"/>
              <a:t>3’663 brut par mois pour 49,5 h ou 51,5 h/semaine </a:t>
            </a:r>
            <a:r>
              <a:rPr lang="fr-CH" sz="1800" dirty="0"/>
              <a:t>(avec ou sans bétail) (2026)</a:t>
            </a:r>
            <a:endParaRPr dirty="0"/>
          </a:p>
          <a:p>
            <a:pPr algn="just"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Salaire indicatif de l’Union Suisse des Paysans (USP) (2026) : </a:t>
            </a:r>
            <a:r>
              <a:rPr lang="fr-CH" sz="1800" b="1" dirty="0"/>
              <a:t>CHF </a:t>
            </a:r>
            <a:r>
              <a:rPr lang="fr-CH" sz="1800" b="1" dirty="0">
                <a:latin typeface="Arial"/>
                <a:ea typeface="Arial"/>
                <a:cs typeface="Arial"/>
              </a:rPr>
              <a:t>3’460</a:t>
            </a:r>
            <a:r>
              <a:rPr lang="fr-CH" sz="1800" dirty="0">
                <a:latin typeface="Arial"/>
                <a:ea typeface="Arial"/>
                <a:cs typeface="Arial"/>
              </a:rPr>
              <a:t>.</a:t>
            </a:r>
            <a:endParaRPr dirty="0"/>
          </a:p>
          <a:p>
            <a:pPr marL="0" indent="0" algn="just">
              <a:buFont typeface="Arial"/>
              <a:buNone/>
              <a:defRPr/>
            </a:pPr>
            <a:r>
              <a:rPr lang="fr-CH" sz="1800" dirty="0">
                <a:latin typeface="Arial"/>
                <a:ea typeface="Arial"/>
                <a:cs typeface="Arial"/>
              </a:rPr>
              <a:t>=&gt; </a:t>
            </a:r>
            <a:r>
              <a:rPr lang="fr-CH" sz="1800" b="1" dirty="0">
                <a:latin typeface="Arial"/>
                <a:ea typeface="Arial"/>
                <a:cs typeface="Arial"/>
              </a:rPr>
              <a:t>Les familles paysannes ne devraient plus avoir à chercher des sources de revenus en-dehors des fermes.</a:t>
            </a:r>
            <a:endParaRPr dirty="0"/>
          </a:p>
        </p:txBody>
      </p:sp>
      <p:pic>
        <p:nvPicPr>
          <p:cNvPr id="819940832" name="Image 2" descr="Une image contenant texte, capture d’écran, ligne, Police&#10;&#10;Le contenu généré par l’IA peut êtr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866168" y="1502515"/>
            <a:ext cx="6149566" cy="37834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3077895" name="Titre 1"/>
          <p:cNvSpPr>
            <a:spLocks noGrp="1"/>
          </p:cNvSpPr>
          <p:nvPr>
            <p:ph type="title"/>
          </p:nvPr>
        </p:nvSpPr>
        <p:spPr bwMode="auto">
          <a:xfrm>
            <a:off x="609599" y="11395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>
                <a:solidFill>
                  <a:srgbClr val="980D34"/>
                </a:solidFill>
                <a:latin typeface="Arial"/>
                <a:ea typeface="Arial"/>
                <a:cs typeface="Arial"/>
              </a:rPr>
              <a:t>Contexte : les paiements directs</a:t>
            </a:r>
            <a:endParaRPr>
              <a:latin typeface="Arial"/>
              <a:cs typeface="Arial"/>
            </a:endParaRPr>
          </a:p>
        </p:txBody>
      </p:sp>
      <p:sp>
        <p:nvSpPr>
          <p:cNvPr id="66814577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59772" y="1253112"/>
            <a:ext cx="11452063" cy="4930809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Introduits à la suite de la libéralisation des marchés agricoles dans les années 1990 pour compenser la dévalorisation financière des produits agricoles</a:t>
            </a:r>
            <a:endParaRPr sz="180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>
                <a:latin typeface="Arial"/>
                <a:ea typeface="Arial"/>
                <a:cs typeface="Arial"/>
              </a:rPr>
              <a:t>P</a:t>
            </a: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ermettent de distinguer </a:t>
            </a:r>
            <a:r>
              <a:rPr lang="fr-CH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la politique des prix </a:t>
            </a: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régulée par le marché </a:t>
            </a:r>
            <a:r>
              <a:rPr lang="fr-CH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 la politique des revenus</a:t>
            </a: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et de rétribuer les prestations que la société exige du secteur agricole</a:t>
            </a:r>
            <a:endParaRPr sz="1800" b="0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Attribués à l’hectare, contribuent à favoriser les grandes exploitations aux productions spécialisées, au détriment des petites exploitations diversifiées</a:t>
            </a:r>
            <a:endParaRPr sz="180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2,8 milliards de paiements directs = chiffre stable</a:t>
            </a:r>
            <a:endParaRPr sz="180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550 francs d’impôts/personne/an</a:t>
            </a:r>
            <a:endParaRPr/>
          </a:p>
          <a:p>
            <a:pPr algn="just">
              <a:defRPr/>
            </a:pPr>
            <a:r>
              <a:rPr lang="fr-CH" sz="1800" b="1"/>
              <a:t>20% du chiffre d'affaires total moyen</a:t>
            </a:r>
            <a:r>
              <a:rPr lang="fr-CH" sz="1800"/>
              <a:t> des exploitations </a:t>
            </a:r>
            <a:endParaRPr sz="1800">
              <a:latin typeface="Arial"/>
              <a:cs typeface="Arial"/>
            </a:endParaRPr>
          </a:p>
          <a:p>
            <a:pPr algn="just">
              <a:defRPr/>
            </a:pP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Montant PD moyen d’une ferme = </a:t>
            </a:r>
            <a:r>
              <a:rPr lang="fr-CH" sz="1800" b="1"/>
              <a:t>58 000 à 65 000 CHF par an </a:t>
            </a:r>
            <a:r>
              <a:rPr lang="fr-CH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(2024-2025)</a:t>
            </a:r>
            <a:endParaRPr lang="fr-CH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endParaRPr lang="fr-CH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just">
              <a:buFont typeface="Arial"/>
              <a:buNone/>
              <a:defRPr/>
            </a:pPr>
            <a:r>
              <a:rPr lang="fr-CH" sz="24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Système à bout de souffle = chasseurs de primes !</a:t>
            </a:r>
            <a:endParaRPr sz="2400" b="1"/>
          </a:p>
          <a:p>
            <a:pPr algn="just">
              <a:defRPr/>
            </a:pPr>
            <a:endParaRPr sz="1800"/>
          </a:p>
        </p:txBody>
      </p:sp>
      <p:pic>
        <p:nvPicPr>
          <p:cNvPr id="1862460446" name="Espace réservé du contenu 8" descr="Une image contenant texte, capture d’écran, Police, Impression&#10;&#10;Description générée automatiquement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8616223" y="2995854"/>
            <a:ext cx="2966175" cy="257335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84626606" name="Picture 2"/>
          <p:cNvPicPr>
            <a:picLocks noChangeAspect="1" noChangeArrowheads="1"/>
          </p:cNvPicPr>
          <p:nvPr/>
        </p:nvPicPr>
        <p:blipFill rotWithShape="1">
          <a:blip r:embed="rId3"/>
          <a:stretch/>
        </p:blipFill>
        <p:spPr bwMode="auto">
          <a:xfrm>
            <a:off x="2143125" y="0"/>
            <a:ext cx="79041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2298</Words>
  <Application>Microsoft Office PowerPoint</Application>
  <DocSecurity>0</DocSecurity>
  <PresentationFormat>Grand écran</PresentationFormat>
  <Paragraphs>303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Helvetica</vt:lpstr>
      <vt:lpstr>Symbol</vt:lpstr>
      <vt:lpstr>Times New Roman</vt:lpstr>
      <vt:lpstr>Wingdings</vt:lpstr>
      <vt:lpstr>Office Theme</vt:lpstr>
      <vt:lpstr>Système agricole suisse &amp; combats d’Uniterre</vt:lpstr>
      <vt:lpstr>UNITERRE, organisation paysanne indépendante</vt:lpstr>
      <vt:lpstr>Quelques unes de nos actions (I)</vt:lpstr>
      <vt:lpstr>Quelques unes de nos actions (II)</vt:lpstr>
      <vt:lpstr>Initiative Souveraineté alimentaire</vt:lpstr>
      <vt:lpstr>Contexte : l’agriculture en Suisse</vt:lpstr>
      <vt:lpstr>Contexte : les revenus agricoles</vt:lpstr>
      <vt:lpstr>Contexte : les paiements directs</vt:lpstr>
      <vt:lpstr>Présentation PowerPoint</vt:lpstr>
      <vt:lpstr>Contexte : les acteurs</vt:lpstr>
      <vt:lpstr>L’Union Suisse des Paysans </vt:lpstr>
      <vt:lpstr>Contexte : les marges de la grande distribution</vt:lpstr>
      <vt:lpstr>Contexte : le ciseau des prix</vt:lpstr>
      <vt:lpstr>Contexte : l’évolution de l’agriculture industrielle</vt:lpstr>
      <vt:lpstr>Les combats d’UNITERRE</vt:lpstr>
      <vt:lpstr>Des prix équitables, maintenant !</vt:lpstr>
      <vt:lpstr>Chiffres clés de la production laitière suisse </vt:lpstr>
      <vt:lpstr>Combats d’Uniterre pour le marché laitier </vt:lpstr>
      <vt:lpstr>Qui gère le marché laitier ?</vt:lpstr>
      <vt:lpstr>Combats d’Uniterre pour le marché laitier </vt:lpstr>
      <vt:lpstr>Le lait équitable Faireswiss : une façon de reprendre le pouvoir</vt:lpstr>
      <vt:lpstr>Accès à la terre</vt:lpstr>
      <vt:lpstr>Agroécologie</vt:lpstr>
      <vt:lpstr>Diagnostic Agriculture Paysanne</vt:lpstr>
      <vt:lpstr>Politique Agricole 30+</vt:lpstr>
      <vt:lpstr>Assurance sociale de l’alimentation (ASA) et  caisse alimentaire / Droit à l’alimentation</vt:lpstr>
      <vt:lpstr>Traités de libre-échange</vt:lpstr>
      <vt:lpstr>Victoire : Observatoire des prix</vt:lpstr>
      <vt:lpstr>Merci de votre attention !</vt:lpstr>
      <vt:lpstr>Autres revendications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Fabienne Lauber</dc:creator>
  <cp:keywords/>
  <dc:description/>
  <cp:lastModifiedBy>Fabienne Lauber</cp:lastModifiedBy>
  <cp:revision>132</cp:revision>
  <dcterms:created xsi:type="dcterms:W3CDTF">2012-12-03T06:56:55Z</dcterms:created>
  <dcterms:modified xsi:type="dcterms:W3CDTF">2026-05-21T07:44:32Z</dcterms:modified>
  <cp:category/>
  <dc:identifier/>
  <cp:contentStatus/>
  <dc:language/>
  <cp:version/>
</cp:coreProperties>
</file>